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sldIdLst>
    <p:sldId id="256" r:id="rId6"/>
    <p:sldId id="25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3C8D699-FFBE-4A3A-A219-3AE77DB25718}">
          <p14:sldIdLst>
            <p14:sldId id="256"/>
            <p14:sldId id="2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D00"/>
    <a:srgbClr val="004F6B"/>
    <a:srgbClr val="007BAC"/>
    <a:srgbClr val="0080A4"/>
    <a:srgbClr val="E73E97"/>
    <a:srgbClr val="250E62"/>
    <a:srgbClr val="005F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DC7846-241E-49CD-BCB0-D68F39BD5A13}" v="508" dt="2019-08-09T09:31:31.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989402-40CF-4A1D-B626-0477852DC51E}"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638792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989402-40CF-4A1D-B626-0477852DC51E}"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523167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989402-40CF-4A1D-B626-0477852DC51E}"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303836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989402-40CF-4A1D-B626-0477852DC51E}"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4079721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989402-40CF-4A1D-B626-0477852DC51E}" type="datetimeFigureOut">
              <a:rPr lang="en-GB" smtClean="0"/>
              <a:t>16/06/2020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330128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989402-40CF-4A1D-B626-0477852DC51E}"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3540744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989402-40CF-4A1D-B626-0477852DC51E}" type="datetimeFigureOut">
              <a:rPr lang="en-GB" smtClean="0"/>
              <a:t>16/06/2020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690268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989402-40CF-4A1D-B626-0477852DC51E}" type="datetimeFigureOut">
              <a:rPr lang="en-GB" smtClean="0"/>
              <a:t>16/06/2020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2007167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89402-40CF-4A1D-B626-0477852DC51E}" type="datetimeFigureOut">
              <a:rPr lang="en-GB" smtClean="0"/>
              <a:t>16/06/2020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2050420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989402-40CF-4A1D-B626-0477852DC51E}"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163607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989402-40CF-4A1D-B626-0477852DC51E}" type="datetimeFigureOut">
              <a:rPr lang="en-GB" smtClean="0"/>
              <a:t>16/06/2020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E36AC4-F29A-46A1-8947-C5586C687243}" type="slidenum">
              <a:rPr lang="en-GB" smtClean="0"/>
              <a:t>‹#›</a:t>
            </a:fld>
            <a:endParaRPr lang="en-GB"/>
          </a:p>
        </p:txBody>
      </p:sp>
    </p:spTree>
    <p:extLst>
      <p:ext uri="{BB962C8B-B14F-4D97-AF65-F5344CB8AC3E}">
        <p14:creationId xmlns:p14="http://schemas.microsoft.com/office/powerpoint/2010/main" val="4238429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89402-40CF-4A1D-B626-0477852DC51E}" type="datetimeFigureOut">
              <a:rPr lang="en-GB" smtClean="0"/>
              <a:t>16/06/2020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36AC4-F29A-46A1-8947-C5586C687243}" type="slidenum">
              <a:rPr lang="en-GB" smtClean="0"/>
              <a:t>‹#›</a:t>
            </a:fld>
            <a:endParaRPr lang="en-GB"/>
          </a:p>
        </p:txBody>
      </p:sp>
    </p:spTree>
    <p:extLst>
      <p:ext uri="{BB962C8B-B14F-4D97-AF65-F5344CB8AC3E}">
        <p14:creationId xmlns:p14="http://schemas.microsoft.com/office/powerpoint/2010/main" val="21016573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mailto:info@healthwatchwarwickshire.co.uk" TargetMode="External"/><Relationship Id="rId2" Type="http://schemas.openxmlformats.org/officeDocument/2006/relationships/image" Target="../media/image2.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F47BE-4672-4DD9-B18E-79DF371C937E}"/>
              </a:ext>
            </a:extLst>
          </p:cNvPr>
          <p:cNvSpPr>
            <a:spLocks noGrp="1"/>
          </p:cNvSpPr>
          <p:nvPr>
            <p:ph type="title"/>
          </p:nvPr>
        </p:nvSpPr>
        <p:spPr>
          <a:xfrm>
            <a:off x="927392" y="312687"/>
            <a:ext cx="5818848" cy="673392"/>
          </a:xfrm>
        </p:spPr>
        <p:txBody>
          <a:bodyPr>
            <a:normAutofit/>
          </a:bodyPr>
          <a:lstStyle/>
          <a:p>
            <a:r>
              <a:rPr lang="en-US" b="1">
                <a:solidFill>
                  <a:srgbClr val="004F6B"/>
                </a:solidFill>
                <a:latin typeface="Trebuchet MS" panose="020B0603020202020204" pitchFamily="34" charset="0"/>
              </a:rPr>
              <a:t>The </a:t>
            </a:r>
            <a:r>
              <a:rPr lang="en-US" b="1">
                <a:solidFill>
                  <a:srgbClr val="E73E97"/>
                </a:solidFill>
                <a:latin typeface="Trebuchet MS" panose="020B0603020202020204" pitchFamily="34" charset="0"/>
              </a:rPr>
              <a:t>R</a:t>
            </a:r>
            <a:r>
              <a:rPr lang="en-US" b="1">
                <a:solidFill>
                  <a:srgbClr val="004F6B"/>
                </a:solidFill>
                <a:latin typeface="Trebuchet MS" panose="020B0603020202020204" pitchFamily="34" charset="0"/>
              </a:rPr>
              <a:t>ights to </a:t>
            </a:r>
            <a:r>
              <a:rPr lang="en-US" b="1">
                <a:solidFill>
                  <a:srgbClr val="E73E97"/>
                </a:solidFill>
                <a:latin typeface="Trebuchet MS" panose="020B0603020202020204" pitchFamily="34" charset="0"/>
              </a:rPr>
              <a:t>A</a:t>
            </a:r>
            <a:r>
              <a:rPr lang="en-US" b="1">
                <a:solidFill>
                  <a:srgbClr val="004F6B"/>
                </a:solidFill>
                <a:latin typeface="Trebuchet MS" panose="020B0603020202020204" pitchFamily="34" charset="0"/>
              </a:rPr>
              <a:t>ccess </a:t>
            </a:r>
            <a:r>
              <a:rPr lang="en-US" b="1">
                <a:solidFill>
                  <a:srgbClr val="E73E97"/>
                </a:solidFill>
                <a:latin typeface="Trebuchet MS" panose="020B0603020202020204" pitchFamily="34" charset="0"/>
              </a:rPr>
              <a:t>P</a:t>
            </a:r>
            <a:r>
              <a:rPr lang="en-US" b="1">
                <a:solidFill>
                  <a:srgbClr val="004F6B"/>
                </a:solidFill>
                <a:latin typeface="Trebuchet MS" panose="020B0603020202020204" pitchFamily="34" charset="0"/>
              </a:rPr>
              <a:t>roject</a:t>
            </a:r>
          </a:p>
        </p:txBody>
      </p:sp>
      <p:sp>
        <p:nvSpPr>
          <p:cNvPr id="5" name="Subtitle 4">
            <a:extLst>
              <a:ext uri="{FF2B5EF4-FFF2-40B4-BE49-F238E27FC236}">
                <a16:creationId xmlns:a16="http://schemas.microsoft.com/office/drawing/2014/main" id="{71B4EFC5-412A-40D1-AD0A-0300CD06DE84}"/>
              </a:ext>
            </a:extLst>
          </p:cNvPr>
          <p:cNvSpPr>
            <a:spLocks noGrp="1"/>
          </p:cNvSpPr>
          <p:nvPr>
            <p:ph type="body" sz="half" idx="2"/>
          </p:nvPr>
        </p:nvSpPr>
        <p:spPr>
          <a:xfrm>
            <a:off x="533412" y="986079"/>
            <a:ext cx="10257229" cy="1125926"/>
          </a:xfrm>
        </p:spPr>
        <p:txBody>
          <a:bodyPr>
            <a:normAutofit lnSpcReduction="10000"/>
          </a:bodyPr>
          <a:lstStyle/>
          <a:p>
            <a:pPr algn="just"/>
            <a:r>
              <a:rPr lang="en-US" sz="1400">
                <a:solidFill>
                  <a:srgbClr val="004F6B"/>
                </a:solidFill>
                <a:latin typeface="Trebuchet MS" panose="020B0603020202020204" pitchFamily="34" charset="0"/>
              </a:rPr>
              <a:t>In December 2018, Healthwatch Warwickshire launched its Rights to Access Project (RAP). This document summarises the work we undertook in Warwick District. </a:t>
            </a:r>
          </a:p>
          <a:p>
            <a:pPr algn="just"/>
            <a:r>
              <a:rPr lang="en-US" sz="1400">
                <a:solidFill>
                  <a:srgbClr val="004F6B"/>
                </a:solidFill>
                <a:latin typeface="Trebuchet MS" panose="020B0603020202020204" pitchFamily="34" charset="0"/>
              </a:rPr>
              <a:t>The project was created as a result of the engagement work carried out across the County - talking to homeless support agencies, homeless individuals, and from reports about homelessness within Warwickshire. Our research found that people have found it difficult to access support because they lacked a permanent address, phone number or identification.</a:t>
            </a:r>
          </a:p>
        </p:txBody>
      </p:sp>
      <p:pic>
        <p:nvPicPr>
          <p:cNvPr id="17" name="Picture 16" descr="A picture containing object, clock&#10;&#10;Description automatically generated">
            <a:extLst>
              <a:ext uri="{FF2B5EF4-FFF2-40B4-BE49-F238E27FC236}">
                <a16:creationId xmlns:a16="http://schemas.microsoft.com/office/drawing/2014/main" id="{E9A9BD46-E91C-4254-ACC3-17CB343A84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1520" y="380334"/>
            <a:ext cx="1943100" cy="485775"/>
          </a:xfrm>
          <a:prstGeom prst="rect">
            <a:avLst/>
          </a:prstGeom>
        </p:spPr>
      </p:pic>
      <p:grpSp>
        <p:nvGrpSpPr>
          <p:cNvPr id="43" name="Group 42">
            <a:extLst>
              <a:ext uri="{FF2B5EF4-FFF2-40B4-BE49-F238E27FC236}">
                <a16:creationId xmlns:a16="http://schemas.microsoft.com/office/drawing/2014/main" id="{10747C7A-80BA-4555-96EA-45C5E683F030}"/>
              </a:ext>
            </a:extLst>
          </p:cNvPr>
          <p:cNvGrpSpPr/>
          <p:nvPr/>
        </p:nvGrpSpPr>
        <p:grpSpPr>
          <a:xfrm>
            <a:off x="6299342" y="2217059"/>
            <a:ext cx="4885278" cy="4103196"/>
            <a:chOff x="6201298" y="2415502"/>
            <a:chExt cx="4885278" cy="4103196"/>
          </a:xfrm>
        </p:grpSpPr>
        <p:grpSp>
          <p:nvGrpSpPr>
            <p:cNvPr id="20" name="Group 19">
              <a:extLst>
                <a:ext uri="{FF2B5EF4-FFF2-40B4-BE49-F238E27FC236}">
                  <a16:creationId xmlns:a16="http://schemas.microsoft.com/office/drawing/2014/main" id="{BFB26CF7-3828-453B-83DF-729917E84914}"/>
                </a:ext>
              </a:extLst>
            </p:cNvPr>
            <p:cNvGrpSpPr/>
            <p:nvPr/>
          </p:nvGrpSpPr>
          <p:grpSpPr>
            <a:xfrm>
              <a:off x="9241520" y="3264082"/>
              <a:ext cx="1845056" cy="1583767"/>
              <a:chOff x="1535597" y="622536"/>
              <a:chExt cx="1845056" cy="1583767"/>
            </a:xfrm>
          </p:grpSpPr>
          <p:sp>
            <p:nvSpPr>
              <p:cNvPr id="21" name="Hexagon 20">
                <a:extLst>
                  <a:ext uri="{FF2B5EF4-FFF2-40B4-BE49-F238E27FC236}">
                    <a16:creationId xmlns:a16="http://schemas.microsoft.com/office/drawing/2014/main" id="{8EFB6FC4-CA08-45A8-BD1C-70EAB810ED9B}"/>
                  </a:ext>
                </a:extLst>
              </p:cNvPr>
              <p:cNvSpPr/>
              <p:nvPr/>
            </p:nvSpPr>
            <p:spPr>
              <a:xfrm>
                <a:off x="1535597" y="622536"/>
                <a:ext cx="1845056" cy="1583767"/>
              </a:xfrm>
              <a:prstGeom prst="hexagon">
                <a:avLst>
                  <a:gd name="adj" fmla="val 25000"/>
                  <a:gd name="vf" fmla="val 115470"/>
                </a:avLst>
              </a:prstGeom>
              <a:solidFill>
                <a:srgbClr val="0080A4"/>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Hexagon 4">
                <a:extLst>
                  <a:ext uri="{FF2B5EF4-FFF2-40B4-BE49-F238E27FC236}">
                    <a16:creationId xmlns:a16="http://schemas.microsoft.com/office/drawing/2014/main" id="{31EC054C-6E55-49B9-913F-8EB899F6081A}"/>
                  </a:ext>
                </a:extLst>
              </p:cNvPr>
              <p:cNvSpPr txBox="1"/>
              <p:nvPr/>
            </p:nvSpPr>
            <p:spPr>
              <a:xfrm>
                <a:off x="1771375" y="790673"/>
                <a:ext cx="1273586" cy="10932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24130" rIns="0" bIns="24130" numCol="1" spcCol="1270" anchor="ctr" anchorCtr="0">
                <a:noAutofit/>
              </a:bodyPr>
              <a:lstStyle/>
              <a:p>
                <a:pPr marL="0" lvl="0" indent="0" algn="ctr" defTabSz="844550">
                  <a:lnSpc>
                    <a:spcPct val="90000"/>
                  </a:lnSpc>
                  <a:spcBef>
                    <a:spcPct val="0"/>
                  </a:spcBef>
                  <a:spcAft>
                    <a:spcPct val="35000"/>
                  </a:spcAft>
                  <a:buNone/>
                </a:pPr>
                <a:r>
                  <a:rPr lang="en-GB" kern="1200">
                    <a:latin typeface="Trebuchet MS" panose="020B0603020202020204" pitchFamily="34" charset="0"/>
                  </a:rPr>
                  <a:t>More than 200 booklets given out</a:t>
                </a:r>
              </a:p>
            </p:txBody>
          </p:sp>
        </p:grpSp>
        <p:grpSp>
          <p:nvGrpSpPr>
            <p:cNvPr id="26" name="Group 25">
              <a:extLst>
                <a:ext uri="{FF2B5EF4-FFF2-40B4-BE49-F238E27FC236}">
                  <a16:creationId xmlns:a16="http://schemas.microsoft.com/office/drawing/2014/main" id="{C03A6AFD-7EB2-43AE-AEDF-4DAD592C3B7A}"/>
                </a:ext>
              </a:extLst>
            </p:cNvPr>
            <p:cNvGrpSpPr/>
            <p:nvPr/>
          </p:nvGrpSpPr>
          <p:grpSpPr>
            <a:xfrm>
              <a:off x="7710662" y="2415502"/>
              <a:ext cx="1845056" cy="1583767"/>
              <a:chOff x="3196570" y="2065695"/>
              <a:chExt cx="1845056" cy="1583767"/>
            </a:xfrm>
          </p:grpSpPr>
          <p:sp>
            <p:nvSpPr>
              <p:cNvPr id="27" name="Hexagon 26">
                <a:extLst>
                  <a:ext uri="{FF2B5EF4-FFF2-40B4-BE49-F238E27FC236}">
                    <a16:creationId xmlns:a16="http://schemas.microsoft.com/office/drawing/2014/main" id="{2C26778E-1F88-4B6D-8C81-7EDFB3A4D3D2}"/>
                  </a:ext>
                </a:extLst>
              </p:cNvPr>
              <p:cNvSpPr/>
              <p:nvPr/>
            </p:nvSpPr>
            <p:spPr>
              <a:xfrm>
                <a:off x="3196570" y="2065695"/>
                <a:ext cx="1845056" cy="1583767"/>
              </a:xfrm>
              <a:prstGeom prst="hexagon">
                <a:avLst>
                  <a:gd name="adj" fmla="val 25000"/>
                  <a:gd name="vf" fmla="val 115470"/>
                </a:avLst>
              </a:prstGeom>
              <a:solidFill>
                <a:srgbClr val="E73E97"/>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Hexagon 4">
                <a:extLst>
                  <a:ext uri="{FF2B5EF4-FFF2-40B4-BE49-F238E27FC236}">
                    <a16:creationId xmlns:a16="http://schemas.microsoft.com/office/drawing/2014/main" id="{AB62A4AF-F1C0-4308-8F87-A1B352878052}"/>
                  </a:ext>
                </a:extLst>
              </p:cNvPr>
              <p:cNvSpPr txBox="1"/>
              <p:nvPr/>
            </p:nvSpPr>
            <p:spPr>
              <a:xfrm>
                <a:off x="3497208" y="2329133"/>
                <a:ext cx="1273586" cy="10932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20320" rIns="0" bIns="20320" numCol="1" spcCol="1270" anchor="ctr" anchorCtr="0">
                <a:noAutofit/>
              </a:bodyPr>
              <a:lstStyle/>
              <a:p>
                <a:pPr marL="0" lvl="0" indent="0" algn="ctr" defTabSz="711200">
                  <a:lnSpc>
                    <a:spcPct val="90000"/>
                  </a:lnSpc>
                  <a:spcBef>
                    <a:spcPct val="0"/>
                  </a:spcBef>
                  <a:spcAft>
                    <a:spcPct val="35000"/>
                  </a:spcAft>
                  <a:buNone/>
                </a:pPr>
                <a:r>
                  <a:rPr lang="en-GB">
                    <a:latin typeface="Trebuchet MS" panose="020B0603020202020204" pitchFamily="34" charset="0"/>
                  </a:rPr>
                  <a:t>12</a:t>
                </a:r>
                <a:r>
                  <a:rPr lang="en-GB" sz="1600">
                    <a:latin typeface="Trebuchet MS" panose="020B0603020202020204" pitchFamily="34" charset="0"/>
                  </a:rPr>
                  <a:t> workshops delivered: 101 attendees</a:t>
                </a:r>
                <a:endParaRPr lang="en-GB" sz="1600" kern="1200">
                  <a:latin typeface="Trebuchet MS" panose="020B0603020202020204" pitchFamily="34" charset="0"/>
                </a:endParaRPr>
              </a:p>
            </p:txBody>
          </p:sp>
        </p:grpSp>
        <p:grpSp>
          <p:nvGrpSpPr>
            <p:cNvPr id="29" name="Group 28">
              <a:extLst>
                <a:ext uri="{FF2B5EF4-FFF2-40B4-BE49-F238E27FC236}">
                  <a16:creationId xmlns:a16="http://schemas.microsoft.com/office/drawing/2014/main" id="{BB7A1366-EB41-4625-A912-DB9E8331FFC9}"/>
                </a:ext>
              </a:extLst>
            </p:cNvPr>
            <p:cNvGrpSpPr/>
            <p:nvPr/>
          </p:nvGrpSpPr>
          <p:grpSpPr>
            <a:xfrm>
              <a:off x="7710725" y="4086352"/>
              <a:ext cx="1845056" cy="1583767"/>
              <a:chOff x="4703673" y="1488251"/>
              <a:chExt cx="1845056" cy="1583767"/>
            </a:xfrm>
          </p:grpSpPr>
          <p:sp>
            <p:nvSpPr>
              <p:cNvPr id="30" name="Hexagon 29">
                <a:extLst>
                  <a:ext uri="{FF2B5EF4-FFF2-40B4-BE49-F238E27FC236}">
                    <a16:creationId xmlns:a16="http://schemas.microsoft.com/office/drawing/2014/main" id="{EA94EA52-2A96-4986-A6C6-39EB4B179117}"/>
                  </a:ext>
                </a:extLst>
              </p:cNvPr>
              <p:cNvSpPr/>
              <p:nvPr/>
            </p:nvSpPr>
            <p:spPr>
              <a:xfrm>
                <a:off x="4703673" y="1488251"/>
                <a:ext cx="1845056" cy="1583767"/>
              </a:xfrm>
              <a:prstGeom prst="hexagon">
                <a:avLst>
                  <a:gd name="adj" fmla="val 25000"/>
                  <a:gd name="vf" fmla="val 115470"/>
                </a:avLst>
              </a:prstGeom>
              <a:solidFill>
                <a:srgbClr val="84BD00"/>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1" name="Hexagon 4">
                <a:extLst>
                  <a:ext uri="{FF2B5EF4-FFF2-40B4-BE49-F238E27FC236}">
                    <a16:creationId xmlns:a16="http://schemas.microsoft.com/office/drawing/2014/main" id="{40AB60D1-87F5-48EC-9C9C-1D312AD704B2}"/>
                  </a:ext>
                </a:extLst>
              </p:cNvPr>
              <p:cNvSpPr txBox="1"/>
              <p:nvPr/>
            </p:nvSpPr>
            <p:spPr>
              <a:xfrm>
                <a:off x="4989408" y="1733522"/>
                <a:ext cx="1273586" cy="10932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16510" rIns="0" bIns="16510" numCol="1" spcCol="1270" anchor="ctr" anchorCtr="0">
                <a:noAutofit/>
              </a:bodyPr>
              <a:lstStyle/>
              <a:p>
                <a:pPr marL="0" lvl="0" indent="0" algn="ctr" defTabSz="577850">
                  <a:lnSpc>
                    <a:spcPct val="90000"/>
                  </a:lnSpc>
                  <a:spcBef>
                    <a:spcPct val="0"/>
                  </a:spcBef>
                  <a:spcAft>
                    <a:spcPct val="35000"/>
                  </a:spcAft>
                  <a:buNone/>
                </a:pPr>
                <a:r>
                  <a:rPr lang="en-GB" kern="1200">
                    <a:latin typeface="Trebuchet MS" panose="020B0603020202020204" pitchFamily="34" charset="0"/>
                  </a:rPr>
                  <a:t>738</a:t>
                </a:r>
                <a:r>
                  <a:rPr lang="en-GB" sz="1600" kern="1200">
                    <a:latin typeface="Trebuchet MS" panose="020B0603020202020204" pitchFamily="34" charset="0"/>
                  </a:rPr>
                  <a:t> </a:t>
                </a:r>
                <a:r>
                  <a:rPr lang="en-GB" kern="1200">
                    <a:latin typeface="Trebuchet MS" panose="020B0603020202020204" pitchFamily="34" charset="0"/>
                  </a:rPr>
                  <a:t>cards</a:t>
                </a:r>
                <a:r>
                  <a:rPr lang="en-GB" sz="1600" kern="1200">
                    <a:latin typeface="Trebuchet MS" panose="020B0603020202020204" pitchFamily="34" charset="0"/>
                  </a:rPr>
                  <a:t> distributed </a:t>
                </a:r>
              </a:p>
            </p:txBody>
          </p:sp>
        </p:grpSp>
        <p:grpSp>
          <p:nvGrpSpPr>
            <p:cNvPr id="32" name="Group 31">
              <a:extLst>
                <a:ext uri="{FF2B5EF4-FFF2-40B4-BE49-F238E27FC236}">
                  <a16:creationId xmlns:a16="http://schemas.microsoft.com/office/drawing/2014/main" id="{06AAC516-E8AB-4764-AACF-07EF931B5803}"/>
                </a:ext>
              </a:extLst>
            </p:cNvPr>
            <p:cNvGrpSpPr/>
            <p:nvPr/>
          </p:nvGrpSpPr>
          <p:grpSpPr>
            <a:xfrm>
              <a:off x="6201298" y="3264081"/>
              <a:ext cx="1845056" cy="1583767"/>
              <a:chOff x="1566265" y="3217176"/>
              <a:chExt cx="1845056" cy="1583767"/>
            </a:xfrm>
          </p:grpSpPr>
          <p:sp>
            <p:nvSpPr>
              <p:cNvPr id="33" name="Hexagon 32">
                <a:extLst>
                  <a:ext uri="{FF2B5EF4-FFF2-40B4-BE49-F238E27FC236}">
                    <a16:creationId xmlns:a16="http://schemas.microsoft.com/office/drawing/2014/main" id="{A2C456F7-88CA-4D8F-B126-C86EAB788012}"/>
                  </a:ext>
                </a:extLst>
              </p:cNvPr>
              <p:cNvSpPr/>
              <p:nvPr/>
            </p:nvSpPr>
            <p:spPr>
              <a:xfrm>
                <a:off x="1566265" y="3217176"/>
                <a:ext cx="1845056" cy="1583767"/>
              </a:xfrm>
              <a:prstGeom prst="hexagon">
                <a:avLst>
                  <a:gd name="adj" fmla="val 25000"/>
                  <a:gd name="vf" fmla="val 115470"/>
                </a:avLst>
              </a:prstGeom>
              <a:solidFill>
                <a:srgbClr val="005F6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4" name="Hexagon 4">
                <a:extLst>
                  <a:ext uri="{FF2B5EF4-FFF2-40B4-BE49-F238E27FC236}">
                    <a16:creationId xmlns:a16="http://schemas.microsoft.com/office/drawing/2014/main" id="{AC12AD34-8EFF-4BAA-895C-01C2472A854E}"/>
                  </a:ext>
                </a:extLst>
              </p:cNvPr>
              <p:cNvSpPr txBox="1"/>
              <p:nvPr/>
            </p:nvSpPr>
            <p:spPr>
              <a:xfrm>
                <a:off x="1852000" y="3462447"/>
                <a:ext cx="1273586" cy="10932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17780" rIns="0" bIns="17780" numCol="1" spcCol="1270" anchor="ctr" anchorCtr="0">
                <a:noAutofit/>
              </a:bodyPr>
              <a:lstStyle/>
              <a:p>
                <a:pPr algn="ctr" defTabSz="622300">
                  <a:lnSpc>
                    <a:spcPct val="90000"/>
                  </a:lnSpc>
                  <a:spcBef>
                    <a:spcPct val="0"/>
                  </a:spcBef>
                  <a:spcAft>
                    <a:spcPct val="35000"/>
                  </a:spcAft>
                </a:pPr>
                <a:r>
                  <a:rPr lang="en-GB" b="1">
                    <a:latin typeface="Trebuchet MS" panose="020B0603020202020204" pitchFamily="34" charset="0"/>
                  </a:rPr>
                  <a:t>Warwick</a:t>
                </a:r>
                <a:r>
                  <a:rPr lang="en-GB">
                    <a:latin typeface="Trebuchet MS" panose="020B0603020202020204" pitchFamily="34" charset="0"/>
                  </a:rPr>
                  <a:t> (Kenilworth, Leamington &amp; Warwick)</a:t>
                </a:r>
              </a:p>
            </p:txBody>
          </p:sp>
        </p:grpSp>
        <p:grpSp>
          <p:nvGrpSpPr>
            <p:cNvPr id="36" name="Group 35">
              <a:extLst>
                <a:ext uri="{FF2B5EF4-FFF2-40B4-BE49-F238E27FC236}">
                  <a16:creationId xmlns:a16="http://schemas.microsoft.com/office/drawing/2014/main" id="{97F8B94F-3011-4F9A-B01C-CF5E1A5201F7}"/>
                </a:ext>
              </a:extLst>
            </p:cNvPr>
            <p:cNvGrpSpPr/>
            <p:nvPr/>
          </p:nvGrpSpPr>
          <p:grpSpPr>
            <a:xfrm>
              <a:off x="6201298" y="4934931"/>
              <a:ext cx="1845056" cy="1583767"/>
              <a:chOff x="1566265" y="3217176"/>
              <a:chExt cx="1845056" cy="1583767"/>
            </a:xfrm>
            <a:solidFill>
              <a:srgbClr val="007BAC"/>
            </a:solidFill>
          </p:grpSpPr>
          <p:sp>
            <p:nvSpPr>
              <p:cNvPr id="37" name="Hexagon 36">
                <a:extLst>
                  <a:ext uri="{FF2B5EF4-FFF2-40B4-BE49-F238E27FC236}">
                    <a16:creationId xmlns:a16="http://schemas.microsoft.com/office/drawing/2014/main" id="{16D46E32-8E2A-4056-968D-81C7945BF615}"/>
                  </a:ext>
                </a:extLst>
              </p:cNvPr>
              <p:cNvSpPr/>
              <p:nvPr/>
            </p:nvSpPr>
            <p:spPr>
              <a:xfrm>
                <a:off x="1566265" y="3217176"/>
                <a:ext cx="1845056" cy="1583767"/>
              </a:xfrm>
              <a:prstGeom prst="hexagon">
                <a:avLst>
                  <a:gd name="adj" fmla="val 25000"/>
                  <a:gd name="vf" fmla="val 115470"/>
                </a:avLst>
              </a:prstGeom>
              <a:grp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8" name="Hexagon 4">
                <a:extLst>
                  <a:ext uri="{FF2B5EF4-FFF2-40B4-BE49-F238E27FC236}">
                    <a16:creationId xmlns:a16="http://schemas.microsoft.com/office/drawing/2014/main" id="{6AB7FBB0-8F11-4636-9E6D-35F962DF14E9}"/>
                  </a:ext>
                </a:extLst>
              </p:cNvPr>
              <p:cNvSpPr txBox="1"/>
              <p:nvPr/>
            </p:nvSpPr>
            <p:spPr>
              <a:xfrm>
                <a:off x="1852000" y="3462447"/>
                <a:ext cx="1273586" cy="109322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17780" rIns="0" bIns="17780" numCol="1" spcCol="1270" anchor="ctr" anchorCtr="0">
                <a:noAutofit/>
              </a:bodyPr>
              <a:lstStyle/>
              <a:p>
                <a:pPr marL="0" lvl="0" indent="0" algn="ctr" defTabSz="622300">
                  <a:lnSpc>
                    <a:spcPct val="90000"/>
                  </a:lnSpc>
                  <a:spcBef>
                    <a:spcPct val="0"/>
                  </a:spcBef>
                  <a:spcAft>
                    <a:spcPct val="35000"/>
                  </a:spcAft>
                  <a:buNone/>
                </a:pPr>
                <a:r>
                  <a:rPr lang="en-GB" sz="2000" kern="1200">
                    <a:latin typeface="Trebuchet MS" panose="020B0603020202020204" pitchFamily="34" charset="0"/>
                  </a:rPr>
                  <a:t>19</a:t>
                </a:r>
                <a:r>
                  <a:rPr lang="en-GB" sz="1600" kern="1200">
                    <a:latin typeface="Trebuchet MS" panose="020B0603020202020204" pitchFamily="34" charset="0"/>
                  </a:rPr>
                  <a:t> GP practices called</a:t>
                </a:r>
              </a:p>
            </p:txBody>
          </p:sp>
        </p:grpSp>
      </p:grpSp>
      <p:sp>
        <p:nvSpPr>
          <p:cNvPr id="42" name="TextBox 41">
            <a:extLst>
              <a:ext uri="{FF2B5EF4-FFF2-40B4-BE49-F238E27FC236}">
                <a16:creationId xmlns:a16="http://schemas.microsoft.com/office/drawing/2014/main" id="{16D38A8D-9C67-479A-9565-932D3DCDC943}"/>
              </a:ext>
            </a:extLst>
          </p:cNvPr>
          <p:cNvSpPr txBox="1"/>
          <p:nvPr/>
        </p:nvSpPr>
        <p:spPr>
          <a:xfrm>
            <a:off x="518305" y="2998005"/>
            <a:ext cx="4939520" cy="3323987"/>
          </a:xfrm>
          <a:prstGeom prst="rect">
            <a:avLst/>
          </a:prstGeom>
          <a:noFill/>
        </p:spPr>
        <p:txBody>
          <a:bodyPr wrap="square" rtlCol="0">
            <a:spAutoFit/>
          </a:bodyPr>
          <a:lstStyle/>
          <a:p>
            <a:pPr algn="just"/>
            <a:r>
              <a:rPr lang="en-GB" sz="1400">
                <a:solidFill>
                  <a:srgbClr val="004F6B"/>
                </a:solidFill>
                <a:latin typeface="Trebuchet MS" panose="020B0603020202020204" pitchFamily="34" charset="0"/>
              </a:rPr>
              <a:t>We created a range of literature with information on the rights of those who are homeless to access healthcare. These resources included </a:t>
            </a:r>
            <a:r>
              <a:rPr lang="en-GB" sz="1400">
                <a:solidFill>
                  <a:srgbClr val="84BD00"/>
                </a:solidFill>
                <a:latin typeface="Trebuchet MS" panose="020B0603020202020204" pitchFamily="34" charset="0"/>
              </a:rPr>
              <a:t>distributable cards </a:t>
            </a:r>
            <a:r>
              <a:rPr lang="en-GB" sz="1400">
                <a:solidFill>
                  <a:srgbClr val="004F6B"/>
                </a:solidFill>
                <a:latin typeface="Trebuchet MS" panose="020B0603020202020204" pitchFamily="34" charset="0"/>
              </a:rPr>
              <a:t>for those who are homeless and the agencies who support them, and </a:t>
            </a:r>
            <a:r>
              <a:rPr lang="en-GB" sz="1400">
                <a:solidFill>
                  <a:srgbClr val="007BAC"/>
                </a:solidFill>
                <a:latin typeface="Trebuchet MS" panose="020B0603020202020204" pitchFamily="34" charset="0"/>
              </a:rPr>
              <a:t>information booklets </a:t>
            </a:r>
            <a:r>
              <a:rPr lang="en-GB" sz="1400">
                <a:solidFill>
                  <a:srgbClr val="004F6B"/>
                </a:solidFill>
                <a:latin typeface="Trebuchet MS" panose="020B0603020202020204" pitchFamily="34" charset="0"/>
              </a:rPr>
              <a:t>on the project for GPs and agencies. </a:t>
            </a:r>
          </a:p>
          <a:p>
            <a:pPr algn="just"/>
            <a:r>
              <a:rPr lang="en-GB" sz="1400">
                <a:solidFill>
                  <a:srgbClr val="004F6B"/>
                </a:solidFill>
                <a:latin typeface="Trebuchet MS" panose="020B0603020202020204" pitchFamily="34" charset="0"/>
              </a:rPr>
              <a:t>We also offered </a:t>
            </a:r>
            <a:r>
              <a:rPr lang="en-GB" sz="1400">
                <a:solidFill>
                  <a:srgbClr val="E73E97"/>
                </a:solidFill>
                <a:latin typeface="Trebuchet MS" panose="020B0603020202020204" pitchFamily="34" charset="0"/>
              </a:rPr>
              <a:t>awareness training workshops </a:t>
            </a:r>
            <a:r>
              <a:rPr lang="en-GB" sz="1400">
                <a:solidFill>
                  <a:srgbClr val="004F6B"/>
                </a:solidFill>
                <a:latin typeface="Trebuchet MS" panose="020B0603020202020204" pitchFamily="34" charset="0"/>
              </a:rPr>
              <a:t>for several voluntary organisations and community groups. </a:t>
            </a:r>
          </a:p>
          <a:p>
            <a:pPr algn="just"/>
            <a:endParaRPr lang="en-GB" sz="1400">
              <a:solidFill>
                <a:srgbClr val="004F6B"/>
              </a:solidFill>
              <a:latin typeface="Trebuchet MS" panose="020B0603020202020204" pitchFamily="34" charset="0"/>
            </a:endParaRPr>
          </a:p>
          <a:p>
            <a:pPr algn="just"/>
            <a:r>
              <a:rPr lang="en-GB" sz="1400">
                <a:solidFill>
                  <a:srgbClr val="007BAC"/>
                </a:solidFill>
                <a:latin typeface="Trebuchet MS" panose="020B0603020202020204" pitchFamily="34" charset="0"/>
              </a:rPr>
              <a:t>19 'mystery shop' phone calls </a:t>
            </a:r>
            <a:r>
              <a:rPr lang="en-GB" sz="1400">
                <a:solidFill>
                  <a:srgbClr val="004F6B"/>
                </a:solidFill>
                <a:latin typeface="Trebuchet MS" panose="020B0603020202020204" pitchFamily="34" charset="0"/>
              </a:rPr>
              <a:t>were made to GP Surgeries to find out how easy it would be for someone without an address to access care at their practice. 16 of them confirmed that they could be seen by a doctor the same day, 2 were unsure and 1 said they would redirect the patient to hospital. 9 of the practices would register the person as a temporary patient. </a:t>
            </a:r>
          </a:p>
        </p:txBody>
      </p:sp>
      <p:sp>
        <p:nvSpPr>
          <p:cNvPr id="44" name="TextBox 43">
            <a:extLst>
              <a:ext uri="{FF2B5EF4-FFF2-40B4-BE49-F238E27FC236}">
                <a16:creationId xmlns:a16="http://schemas.microsoft.com/office/drawing/2014/main" id="{CDAB4E95-3C2F-4CFD-8CC7-30F20AF14104}"/>
              </a:ext>
            </a:extLst>
          </p:cNvPr>
          <p:cNvSpPr txBox="1"/>
          <p:nvPr/>
        </p:nvSpPr>
        <p:spPr>
          <a:xfrm>
            <a:off x="533412" y="2112005"/>
            <a:ext cx="6847840" cy="830997"/>
          </a:xfrm>
          <a:prstGeom prst="rect">
            <a:avLst/>
          </a:prstGeom>
          <a:noFill/>
          <a:ln>
            <a:noFill/>
          </a:ln>
        </p:spPr>
        <p:txBody>
          <a:bodyPr wrap="square" rtlCol="0">
            <a:spAutoFit/>
          </a:bodyPr>
          <a:lstStyle/>
          <a:p>
            <a:pPr algn="just"/>
            <a:r>
              <a:rPr lang="en-US" sz="1600">
                <a:solidFill>
                  <a:srgbClr val="004F6B"/>
                </a:solidFill>
                <a:latin typeface="Trebuchet MS" panose="020B0603020202020204" pitchFamily="34" charset="0"/>
              </a:rPr>
              <a:t>The main objective of the project is </a:t>
            </a:r>
            <a:r>
              <a:rPr lang="en-US" sz="1600" i="1">
                <a:solidFill>
                  <a:srgbClr val="E73E97"/>
                </a:solidFill>
                <a:latin typeface="Trebuchet MS" panose="020B0603020202020204" pitchFamily="34" charset="0"/>
              </a:rPr>
              <a:t>to ensure that the rights of homeless people to access healthcare treatment</a:t>
            </a:r>
            <a:r>
              <a:rPr lang="en-US" sz="1600" i="1">
                <a:solidFill>
                  <a:srgbClr val="004F6B"/>
                </a:solidFill>
                <a:latin typeface="Trebuchet MS" panose="020B0603020202020204" pitchFamily="34" charset="0"/>
              </a:rPr>
              <a:t> </a:t>
            </a:r>
            <a:r>
              <a:rPr lang="en-US" sz="1600" i="1">
                <a:solidFill>
                  <a:srgbClr val="E73E97"/>
                </a:solidFill>
                <a:latin typeface="Trebuchet MS" panose="020B0603020202020204" pitchFamily="34" charset="0"/>
              </a:rPr>
              <a:t>are promoted and protected</a:t>
            </a:r>
            <a:r>
              <a:rPr lang="en-US" sz="1600" i="1">
                <a:solidFill>
                  <a:srgbClr val="004F6B"/>
                </a:solidFill>
                <a:latin typeface="Trebuchet MS" panose="020B0603020202020204" pitchFamily="34" charset="0"/>
              </a:rPr>
              <a:t>.</a:t>
            </a:r>
          </a:p>
        </p:txBody>
      </p:sp>
    </p:spTree>
    <p:extLst>
      <p:ext uri="{BB962C8B-B14F-4D97-AF65-F5344CB8AC3E}">
        <p14:creationId xmlns:p14="http://schemas.microsoft.com/office/powerpoint/2010/main" val="75908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F1E8-A5B6-4279-8372-E9BEAF7E4476}"/>
              </a:ext>
            </a:extLst>
          </p:cNvPr>
          <p:cNvSpPr>
            <a:spLocks noGrp="1"/>
          </p:cNvSpPr>
          <p:nvPr>
            <p:ph type="title"/>
          </p:nvPr>
        </p:nvSpPr>
        <p:spPr>
          <a:xfrm>
            <a:off x="5881256" y="593432"/>
            <a:ext cx="5518738" cy="736604"/>
          </a:xfrm>
        </p:spPr>
        <p:txBody>
          <a:bodyPr>
            <a:normAutofit/>
          </a:bodyPr>
          <a:lstStyle/>
          <a:p>
            <a:pPr algn="ctr"/>
            <a:r>
              <a:rPr lang="en-GB" sz="2000" b="1">
                <a:solidFill>
                  <a:srgbClr val="E73E97"/>
                </a:solidFill>
                <a:latin typeface="Trebuchet MS" panose="020B0603020202020204" pitchFamily="34" charset="0"/>
              </a:rPr>
              <a:t>CASE STUDY: </a:t>
            </a:r>
            <a:r>
              <a:rPr lang="en-GB" sz="2000" b="1">
                <a:solidFill>
                  <a:srgbClr val="004F6B"/>
                </a:solidFill>
                <a:latin typeface="Trebuchet MS" panose="020B0603020202020204" pitchFamily="34" charset="0"/>
              </a:rPr>
              <a:t>Helping a homeless man exercise his right to register with a local GP</a:t>
            </a:r>
            <a:endParaRPr lang="en-GB"/>
          </a:p>
        </p:txBody>
      </p:sp>
      <p:sp>
        <p:nvSpPr>
          <p:cNvPr id="4" name="Text Placeholder 3">
            <a:extLst>
              <a:ext uri="{FF2B5EF4-FFF2-40B4-BE49-F238E27FC236}">
                <a16:creationId xmlns:a16="http://schemas.microsoft.com/office/drawing/2014/main" id="{BE82E743-07AF-4792-AEBA-A6EDFFCAA09E}"/>
              </a:ext>
            </a:extLst>
          </p:cNvPr>
          <p:cNvSpPr>
            <a:spLocks noGrp="1"/>
          </p:cNvSpPr>
          <p:nvPr>
            <p:ph type="body" sz="half" idx="2"/>
          </p:nvPr>
        </p:nvSpPr>
        <p:spPr>
          <a:xfrm>
            <a:off x="5881256" y="1456741"/>
            <a:ext cx="5518738" cy="4807825"/>
          </a:xfrm>
        </p:spPr>
        <p:txBody>
          <a:bodyPr>
            <a:normAutofit fontScale="92500"/>
          </a:bodyPr>
          <a:lstStyle/>
          <a:p>
            <a:pPr algn="just"/>
            <a:r>
              <a:rPr lang="en-GB" sz="1400">
                <a:solidFill>
                  <a:srgbClr val="004F6B"/>
                </a:solidFill>
                <a:latin typeface="Trebuchet MS" panose="020B0603020202020204" pitchFamily="34" charset="0"/>
              </a:rPr>
              <a:t>A Healthwatch volunteer attended one of the RAP workshops, taking some cards and booklets away with her. She then took these to her local Church, where she discussed the project. </a:t>
            </a:r>
          </a:p>
          <a:p>
            <a:pPr algn="just"/>
            <a:r>
              <a:rPr lang="en-GB" sz="1400">
                <a:solidFill>
                  <a:srgbClr val="004F6B"/>
                </a:solidFill>
                <a:latin typeface="Trebuchet MS" panose="020B0603020202020204" pitchFamily="34" charset="0"/>
              </a:rPr>
              <a:t>One of the attendees of the discussion later met a homeless person, John*, who was struggling to walk, and she told him about the project. </a:t>
            </a:r>
          </a:p>
          <a:p>
            <a:pPr algn="just"/>
            <a:r>
              <a:rPr lang="en-GB" sz="1400">
                <a:solidFill>
                  <a:srgbClr val="004F6B"/>
                </a:solidFill>
                <a:latin typeface="Trebuchet MS" panose="020B0603020202020204" pitchFamily="34" charset="0"/>
              </a:rPr>
              <a:t>Subsequently John went to the Church to learn more and receive one of our cards. He then went to his GP and was able to access an appointment the same day. </a:t>
            </a:r>
          </a:p>
          <a:p>
            <a:pPr algn="just"/>
            <a:r>
              <a:rPr lang="en-GB" sz="1400">
                <a:solidFill>
                  <a:srgbClr val="004F6B"/>
                </a:solidFill>
                <a:latin typeface="Trebuchet MS" panose="020B0603020202020204" pitchFamily="34" charset="0"/>
              </a:rPr>
              <a:t>The GP referred him to Warwick hospital for x-rays and physiotherapy. John was supported by the Church to attend these appointments and was given crutches by a member of the congregation. </a:t>
            </a:r>
          </a:p>
          <a:p>
            <a:pPr algn="just"/>
            <a:r>
              <a:rPr lang="en-GB" sz="1400">
                <a:solidFill>
                  <a:srgbClr val="004F6B"/>
                </a:solidFill>
                <a:latin typeface="Trebuchet MS" panose="020B0603020202020204" pitchFamily="34" charset="0"/>
              </a:rPr>
              <a:t>He said that having our card had given him the confidence to go and see the GP. With help from the Church, he applied for a NHS number and a HC1, and was able to open a bank account, obtain a birth certificate and was found some temporary accommodation.</a:t>
            </a:r>
          </a:p>
          <a:p>
            <a:pPr algn="just"/>
            <a:r>
              <a:rPr lang="en-GB" sz="1400">
                <a:solidFill>
                  <a:srgbClr val="004F6B"/>
                </a:solidFill>
                <a:latin typeface="Trebuchet MS" panose="020B0603020202020204" pitchFamily="34" charset="0"/>
              </a:rPr>
              <a:t>However, during the course of his treatment John was diagnosed with cancer, which was too advanced for treatment. He passed away in hospital, under the care of a dedicated ICU team who treated him with dignity and respect, and in the company of his new friends from the Church.  It is a tragic end to the story but it highlights the importance of the project.  </a:t>
            </a:r>
          </a:p>
          <a:p>
            <a:pPr algn="r"/>
            <a:r>
              <a:rPr lang="en-GB" sz="1200">
                <a:solidFill>
                  <a:srgbClr val="004F6B"/>
                </a:solidFill>
                <a:latin typeface="Trebuchet MS" panose="020B0603020202020204" pitchFamily="34" charset="0"/>
              </a:rPr>
              <a:t>(*Not his real name.)</a:t>
            </a:r>
          </a:p>
        </p:txBody>
      </p:sp>
      <p:pic>
        <p:nvPicPr>
          <p:cNvPr id="5" name="Picture 4" descr="A close up of a card&#10;&#10;Description automatically generated">
            <a:extLst>
              <a:ext uri="{FF2B5EF4-FFF2-40B4-BE49-F238E27FC236}">
                <a16:creationId xmlns:a16="http://schemas.microsoft.com/office/drawing/2014/main" id="{43F34CF7-5B0E-44C9-9334-7815229485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4287" y="2949606"/>
            <a:ext cx="3321463" cy="2113657"/>
          </a:xfrm>
          <a:prstGeom prst="rect">
            <a:avLst/>
          </a:prstGeom>
        </p:spPr>
      </p:pic>
      <p:sp>
        <p:nvSpPr>
          <p:cNvPr id="6" name="TextBox 5">
            <a:extLst>
              <a:ext uri="{FF2B5EF4-FFF2-40B4-BE49-F238E27FC236}">
                <a16:creationId xmlns:a16="http://schemas.microsoft.com/office/drawing/2014/main" id="{C3B1D824-A02B-41E5-846F-0C19DD2B3E0B}"/>
              </a:ext>
            </a:extLst>
          </p:cNvPr>
          <p:cNvSpPr txBox="1"/>
          <p:nvPr/>
        </p:nvSpPr>
        <p:spPr>
          <a:xfrm>
            <a:off x="480288" y="593432"/>
            <a:ext cx="4309463" cy="2462213"/>
          </a:xfrm>
          <a:prstGeom prst="rect">
            <a:avLst/>
          </a:prstGeom>
          <a:noFill/>
        </p:spPr>
        <p:txBody>
          <a:bodyPr wrap="square" rtlCol="0">
            <a:spAutoFit/>
          </a:bodyPr>
          <a:lstStyle/>
          <a:p>
            <a:pPr algn="just"/>
            <a:r>
              <a:rPr lang="en-GB" sz="1400" dirty="0">
                <a:solidFill>
                  <a:srgbClr val="004F6B"/>
                </a:solidFill>
                <a:latin typeface="Trebuchet MS" panose="020B0603020202020204" pitchFamily="34" charset="0"/>
                <a:ea typeface="Calibri" panose="020F0502020204030204" pitchFamily="34" charset="0"/>
                <a:cs typeface="Times New Roman" panose="02020603050405020304" pitchFamily="18" charset="0"/>
              </a:rPr>
              <a:t>The first phase of the project, covering Leamington, Kenilworth and Warwick, is now complete - with the next wave taking place in Stratford-Upon-Avon between May and July 2019, followed by Rugby between </a:t>
            </a:r>
            <a:r>
              <a:rPr lang="en-GB" sz="1400" dirty="0">
                <a:solidFill>
                  <a:srgbClr val="004F6B"/>
                </a:solidFill>
                <a:latin typeface="Trebuchet MS" panose="020B0603020202020204" pitchFamily="34" charset="0"/>
              </a:rPr>
              <a:t>Aug 2019 and Oct 2019</a:t>
            </a:r>
            <a:r>
              <a:rPr lang="en-GB" sz="1400" dirty="0">
                <a:solidFill>
                  <a:srgbClr val="004F6B"/>
                </a:solidFill>
                <a:latin typeface="Trebuchet MS" panose="020B0603020202020204" pitchFamily="34" charset="0"/>
                <a:ea typeface="Calibri" panose="020F0502020204030204" pitchFamily="34" charset="0"/>
                <a:cs typeface="Times New Roman" panose="02020603050405020304" pitchFamily="18" charset="0"/>
              </a:rPr>
              <a:t>.</a:t>
            </a:r>
          </a:p>
          <a:p>
            <a:pPr algn="just"/>
            <a:r>
              <a:rPr lang="en-GB" sz="1400" dirty="0">
                <a:solidFill>
                  <a:srgbClr val="004F6B"/>
                </a:solidFill>
                <a:latin typeface="Trebuchet MS" panose="020B0603020202020204" pitchFamily="34" charset="0"/>
                <a:ea typeface="Calibri" panose="020F0502020204030204" pitchFamily="34" charset="0"/>
                <a:cs typeface="Times New Roman" panose="02020603050405020304" pitchFamily="18" charset="0"/>
              </a:rPr>
              <a:t>We will continue the project in Nuneaton and Bedworth concluding in North Warwickshire.  All five phases of RAP will include a letter to all GP surgeries working closely with partner agencies and the Clinical Commission Group for each area.</a:t>
            </a:r>
            <a:endParaRPr lang="en-GB" sz="1400" dirty="0">
              <a:latin typeface="Trebuchet MS" panose="020B0603020202020204" pitchFamily="34" charset="0"/>
            </a:endParaRPr>
          </a:p>
          <a:p>
            <a:pPr algn="just"/>
            <a:endParaRPr lang="en-GB" sz="1400" dirty="0"/>
          </a:p>
        </p:txBody>
      </p:sp>
      <p:sp>
        <p:nvSpPr>
          <p:cNvPr id="7" name="Rectangle 6">
            <a:extLst>
              <a:ext uri="{FF2B5EF4-FFF2-40B4-BE49-F238E27FC236}">
                <a16:creationId xmlns:a16="http://schemas.microsoft.com/office/drawing/2014/main" id="{7B6C2B7D-71EC-45BF-A050-2BDB494D45A2}"/>
              </a:ext>
            </a:extLst>
          </p:cNvPr>
          <p:cNvSpPr/>
          <p:nvPr/>
        </p:nvSpPr>
        <p:spPr>
          <a:xfrm>
            <a:off x="5663045" y="466725"/>
            <a:ext cx="6009531" cy="6069158"/>
          </a:xfrm>
          <a:prstGeom prst="rect">
            <a:avLst/>
          </a:prstGeom>
          <a:noFill/>
          <a:ln w="38100">
            <a:solidFill>
              <a:srgbClr val="84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524B91D1-3E6A-4FB4-BDC6-5B3A2026715F}"/>
              </a:ext>
            </a:extLst>
          </p:cNvPr>
          <p:cNvSpPr txBox="1"/>
          <p:nvPr/>
        </p:nvSpPr>
        <p:spPr>
          <a:xfrm>
            <a:off x="519424" y="5581776"/>
            <a:ext cx="4567481" cy="954107"/>
          </a:xfrm>
          <a:prstGeom prst="rect">
            <a:avLst/>
          </a:prstGeom>
          <a:noFill/>
          <a:ln>
            <a:solidFill>
              <a:srgbClr val="84BD00"/>
            </a:solidFill>
          </a:ln>
        </p:spPr>
        <p:txBody>
          <a:bodyPr wrap="square" rtlCol="0">
            <a:spAutoFit/>
          </a:bodyPr>
          <a:lstStyle/>
          <a:p>
            <a:r>
              <a:rPr lang="en-GB" sz="1400" dirty="0"/>
              <a:t>For more information about the project or if you would like us to host a workshop for your organisation please call: </a:t>
            </a:r>
            <a:r>
              <a:rPr lang="en-GB" sz="1400" b="1" dirty="0"/>
              <a:t>01926 422823</a:t>
            </a:r>
            <a:r>
              <a:rPr lang="en-GB" sz="1400" dirty="0"/>
              <a:t> or email: </a:t>
            </a:r>
            <a:r>
              <a:rPr lang="en-GB" sz="1400" b="1" dirty="0">
                <a:hlinkClick r:id="rId3"/>
              </a:rPr>
              <a:t>info@healthwatchwarwickshire.co.uk</a:t>
            </a:r>
            <a:r>
              <a:rPr lang="en-GB" sz="1400" b="1" dirty="0"/>
              <a:t> </a:t>
            </a:r>
          </a:p>
        </p:txBody>
      </p:sp>
    </p:spTree>
    <p:extLst>
      <p:ext uri="{BB962C8B-B14F-4D97-AF65-F5344CB8AC3E}">
        <p14:creationId xmlns:p14="http://schemas.microsoft.com/office/powerpoint/2010/main" val="23401191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9a988020-d9f2-4e79-878c-1c6f228371a1">MRKDTXDRHJU2-5-30712</_dlc_DocId>
    <_dlc_DocIdUrl xmlns="9a988020-d9f2-4e79-878c-1c6f228371a1">
      <Url>https://healthwatchwarwickshir.sharepoint.com/_layouts/15/DocIdRedir.aspx?ID=MRKDTXDRHJU2-5-30712</Url>
      <Description>MRKDTXDRHJU2-5-30712</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D02745AF40AA054D854B8CE2B03D1B2C" ma:contentTypeVersion="16" ma:contentTypeDescription="Create a new document." ma:contentTypeScope="" ma:versionID="6c9db0697e2eeaddb94dbeee45e15cf9">
  <xsd:schema xmlns:xsd="http://www.w3.org/2001/XMLSchema" xmlns:xs="http://www.w3.org/2001/XMLSchema" xmlns:p="http://schemas.microsoft.com/office/2006/metadata/properties" xmlns:ns2="9a988020-d9f2-4e79-878c-1c6f228371a1" xmlns:ns3="329e493c-90ba-4866-81ad-a867c67887bd" targetNamespace="http://schemas.microsoft.com/office/2006/metadata/properties" ma:root="true" ma:fieldsID="c4703b62371e2c7312bb66085079a67f" ns2:_="" ns3:_="">
    <xsd:import namespace="9a988020-d9f2-4e79-878c-1c6f228371a1"/>
    <xsd:import namespace="329e493c-90ba-4866-81ad-a867c67887bd"/>
    <xsd:element name="properties">
      <xsd:complexType>
        <xsd:sequence>
          <xsd:element name="documentManagement">
            <xsd:complexType>
              <xsd:all>
                <xsd:element ref="ns2:SharedWithUsers" minOccurs="0"/>
                <xsd:element ref="ns2:SharingHintHash" minOccurs="0"/>
                <xsd:element ref="ns2:SharedWithDetails" minOccurs="0"/>
                <xsd:element ref="ns2:_dlc_DocId" minOccurs="0"/>
                <xsd:element ref="ns2:_dlc_DocIdUrl" minOccurs="0"/>
                <xsd:element ref="ns2:_dlc_DocIdPersistId"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988020-d9f2-4e79-878c-1c6f228371a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LastSharedByUser" ma:index="15" nillable="true" ma:displayName="Last Shared By User" ma:description="" ma:internalName="LastSharedByUser" ma:readOnly="true">
      <xsd:simpleType>
        <xsd:restriction base="dms:Note">
          <xsd:maxLength value="255"/>
        </xsd:restriction>
      </xsd:simpleType>
    </xsd:element>
    <xsd:element name="LastSharedByTime" ma:index="16"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29e493c-90ba-4866-81ad-a867c67887bd" elementFormDefault="qualified">
    <xsd:import namespace="http://schemas.microsoft.com/office/2006/documentManagement/types"/>
    <xsd:import namespace="http://schemas.microsoft.com/office/infopath/2007/PartnerControls"/>
    <xsd:element name="MediaServiceMetadata" ma:index="17" nillable="true" ma:displayName="MediaServiceMetadata" ma:description="" ma:hidden="true" ma:internalName="MediaServiceMetadata" ma:readOnly="true">
      <xsd:simpleType>
        <xsd:restriction base="dms:Note"/>
      </xsd:simpleType>
    </xsd:element>
    <xsd:element name="MediaServiceFastMetadata" ma:index="18" nillable="true" ma:displayName="MediaServiceFastMetadata" ma:description="" ma:hidden="true" ma:internalName="MediaServiceFastMetadata" ma:readOnly="true">
      <xsd:simpleType>
        <xsd:restriction base="dms:Note"/>
      </xsd:simpleType>
    </xsd:element>
    <xsd:element name="MediaServiceDateTaken" ma:index="19" nillable="true" ma:displayName="MediaServiceDateTaken" ma:description="" ma:hidden="true" ma:internalName="MediaServiceDateTaken" ma:readOnly="true">
      <xsd:simpleType>
        <xsd:restriction base="dms:Text"/>
      </xsd:simpleType>
    </xsd:element>
    <xsd:element name="MediaServiceAutoTags" ma:index="20" nillable="true" ma:displayName="MediaServiceAutoTags" ma:description="" ma:internalName="MediaServiceAutoTags" ma:readOnly="true">
      <xsd:simpleType>
        <xsd:restriction base="dms:Text"/>
      </xsd:simpleType>
    </xsd:element>
    <xsd:element name="MediaServiceLocation" ma:index="21" nillable="true" ma:displayName="MediaServiceLocation" ma:internalName="MediaServiceLocation"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4783B-DA20-45CE-90B6-67DDC5D25FCB}">
  <ds:schemaRefs>
    <ds:schemaRef ds:uri="http://schemas.microsoft.com/sharepoint/v3/contenttype/forms"/>
  </ds:schemaRefs>
</ds:datastoreItem>
</file>

<file path=customXml/itemProps2.xml><?xml version="1.0" encoding="utf-8"?>
<ds:datastoreItem xmlns:ds="http://schemas.openxmlformats.org/officeDocument/2006/customXml" ds:itemID="{AE96ECF3-7511-4582-B592-6A2BD8B152DC}">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329e493c-90ba-4866-81ad-a867c67887bd"/>
    <ds:schemaRef ds:uri="http://purl.org/dc/elements/1.1/"/>
    <ds:schemaRef ds:uri="9a988020-d9f2-4e79-878c-1c6f228371a1"/>
    <ds:schemaRef ds:uri="http://www.w3.org/XML/1998/namespace"/>
    <ds:schemaRef ds:uri="http://purl.org/dc/dcmitype/"/>
  </ds:schemaRefs>
</ds:datastoreItem>
</file>

<file path=customXml/itemProps3.xml><?xml version="1.0" encoding="utf-8"?>
<ds:datastoreItem xmlns:ds="http://schemas.openxmlformats.org/officeDocument/2006/customXml" ds:itemID="{2254FEE1-56BD-400C-8278-13A44F079C8E}">
  <ds:schemaRefs>
    <ds:schemaRef ds:uri="http://schemas.microsoft.com/sharepoint/events"/>
  </ds:schemaRefs>
</ds:datastoreItem>
</file>

<file path=customXml/itemProps4.xml><?xml version="1.0" encoding="utf-8"?>
<ds:datastoreItem xmlns:ds="http://schemas.openxmlformats.org/officeDocument/2006/customXml" ds:itemID="{5F573429-DBB8-41C6-B4AA-F46A408874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988020-d9f2-4e79-878c-1c6f228371a1"/>
    <ds:schemaRef ds:uri="329e493c-90ba-4866-81ad-a867c67887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670</Words>
  <Application>Microsoft Office PowerPoint</Application>
  <PresentationFormat>Widescreen</PresentationFormat>
  <Paragraphs>24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Trebuchet MS</vt:lpstr>
      <vt:lpstr>Office Theme</vt:lpstr>
      <vt:lpstr>The Rights to Access Project</vt:lpstr>
      <vt:lpstr>CASE STUDY: Helping a homeless man exercise his right to register with a local GP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to Access Project</dc:title>
  <dc:creator>Lucy Dean</dc:creator>
  <cp:lastModifiedBy>Lucy Dean</cp:lastModifiedBy>
  <cp:revision>3</cp:revision>
  <dcterms:created xsi:type="dcterms:W3CDTF">2019-07-01T11:26:51Z</dcterms:created>
  <dcterms:modified xsi:type="dcterms:W3CDTF">2020-06-16T09:59:35Z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0x010100D02745AF40AA054D854B8CE2B03D1B2C</vt:lpwstr>
  </property>
  <property fmtid="{D5CDD505-2E9C-101B-9397-08002B2CF9AE}" pid="3" name="_dlc_DocIdItemGuid">
    <vt:lpwstr>0509b752-2772-437a-9449-13aad3cdb771</vt:lpwstr>
  </property>
</Properties>
</file>