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Lst>
  <p:notesMasterIdLst>
    <p:notesMasterId r:id="rId23"/>
  </p:notesMasterIdLst>
  <p:sldIdLst>
    <p:sldId id="256" r:id="rId6"/>
    <p:sldId id="284" r:id="rId7"/>
    <p:sldId id="286" r:id="rId8"/>
    <p:sldId id="257" r:id="rId9"/>
    <p:sldId id="270" r:id="rId10"/>
    <p:sldId id="285" r:id="rId11"/>
    <p:sldId id="274" r:id="rId12"/>
    <p:sldId id="276" r:id="rId13"/>
    <p:sldId id="275" r:id="rId14"/>
    <p:sldId id="277" r:id="rId15"/>
    <p:sldId id="278" r:id="rId16"/>
    <p:sldId id="279" r:id="rId17"/>
    <p:sldId id="280" r:id="rId18"/>
    <p:sldId id="268" r:id="rId19"/>
    <p:sldId id="283" r:id="rId20"/>
    <p:sldId id="287" r:id="rId21"/>
    <p:sldId id="26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6B"/>
    <a:srgbClr val="000000"/>
    <a:srgbClr val="FEF8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64" autoAdjust="0"/>
    <p:restoredTop sz="94660"/>
  </p:normalViewPr>
  <p:slideViewPr>
    <p:cSldViewPr>
      <p:cViewPr varScale="1">
        <p:scale>
          <a:sx n="60" d="100"/>
          <a:sy n="60" d="100"/>
        </p:scale>
        <p:origin x="704"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Graham" userId="28c1c742-6f0e-4716-b0da-19cb5be5377a" providerId="ADAL" clId="{1A7EA4FF-FC92-4077-9821-D3E85C649043}"/>
    <pc:docChg chg="modSld">
      <pc:chgData name="Caroline Graham" userId="28c1c742-6f0e-4716-b0da-19cb5be5377a" providerId="ADAL" clId="{1A7EA4FF-FC92-4077-9821-D3E85C649043}" dt="2024-02-14T09:44:56.162" v="29" actId="20577"/>
      <pc:docMkLst>
        <pc:docMk/>
      </pc:docMkLst>
      <pc:sldChg chg="modSp mod">
        <pc:chgData name="Caroline Graham" userId="28c1c742-6f0e-4716-b0da-19cb5be5377a" providerId="ADAL" clId="{1A7EA4FF-FC92-4077-9821-D3E85C649043}" dt="2024-02-14T09:44:56.162" v="29" actId="20577"/>
        <pc:sldMkLst>
          <pc:docMk/>
          <pc:sldMk cId="4262590478" sldId="274"/>
        </pc:sldMkLst>
        <pc:spChg chg="mod">
          <ac:chgData name="Caroline Graham" userId="28c1c742-6f0e-4716-b0da-19cb5be5377a" providerId="ADAL" clId="{1A7EA4FF-FC92-4077-9821-D3E85C649043}" dt="2024-02-14T09:44:56.162" v="29" actId="20577"/>
          <ac:spMkLst>
            <pc:docMk/>
            <pc:sldMk cId="4262590478" sldId="274"/>
            <ac:spMk id="8" creationId="{00000000-0000-0000-0000-000000000000}"/>
          </ac:spMkLst>
        </pc:spChg>
      </pc:sldChg>
      <pc:sldChg chg="modSp mod">
        <pc:chgData name="Caroline Graham" userId="28c1c742-6f0e-4716-b0da-19cb5be5377a" providerId="ADAL" clId="{1A7EA4FF-FC92-4077-9821-D3E85C649043}" dt="2024-02-12T10:11:27.370" v="28" actId="20577"/>
        <pc:sldMkLst>
          <pc:docMk/>
          <pc:sldMk cId="3962851299" sldId="283"/>
        </pc:sldMkLst>
        <pc:spChg chg="mod">
          <ac:chgData name="Caroline Graham" userId="28c1c742-6f0e-4716-b0da-19cb5be5377a" providerId="ADAL" clId="{1A7EA4FF-FC92-4077-9821-D3E85C649043}" dt="2024-02-12T10:11:27.370" v="28" actId="20577"/>
          <ac:spMkLst>
            <pc:docMk/>
            <pc:sldMk cId="3962851299" sldId="283"/>
            <ac:spMk id="7"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healthwatchwarwickshir.sharepoint.com/Shared%20Documents/Priority%20Projects/Maternity-menopause%20project/Infant%20feeding%20strategy/Infant%20feeding%20strateg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healthwatchwarwickshir.sharepoint.com/Shared%20Documents/Priority%20Projects/Maternity-menopause%20project/Infant%20feeding%20strategy/Infant%20feeding%20strateg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healthwatchwarwickshir.sharepoint.com/Shared%20Documents/Priority%20Projects/Maternity-menopause%20project/Infant%20feeding%20strategy/Infant%20feeding%20strateg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healthwatchwarwickshir.sharepoint.com/Shared%20Documents/Priority%20Projects/Maternity-menopause%20project/Infant%20feeding%20strategy/Infant%20feeding%20strateg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healthwatchwarwickshir.sharepoint.com/Shared%20Documents/Priority%20Projects/Maternity-menopause%20project/Infant%20feeding%20strategy/Infant%20feeding%20strategy.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004F6B"/>
                </a:solidFill>
                <a:latin typeface="+mn-lt"/>
                <a:ea typeface="+mn-ea"/>
                <a:cs typeface="+mn-cs"/>
              </a:defRPr>
            </a:pPr>
            <a:r>
              <a:rPr lang="en-GB" sz="1800">
                <a:solidFill>
                  <a:srgbClr val="004F6B"/>
                </a:solidFill>
              </a:rPr>
              <a:t>Feeding</a:t>
            </a:r>
            <a:r>
              <a:rPr lang="en-GB" sz="1800" baseline="0">
                <a:solidFill>
                  <a:srgbClr val="004F6B"/>
                </a:solidFill>
              </a:rPr>
              <a:t> method at Birth</a:t>
            </a:r>
            <a:endParaRPr lang="en-GB" sz="1800">
              <a:solidFill>
                <a:srgbClr val="004F6B"/>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004F6B"/>
              </a:solidFill>
              <a:latin typeface="+mn-lt"/>
              <a:ea typeface="+mn-ea"/>
              <a:cs typeface="+mn-cs"/>
            </a:defRPr>
          </a:pPr>
          <a:endParaRPr lang="en-US"/>
        </a:p>
      </c:txPr>
    </c:title>
    <c:autoTitleDeleted val="0"/>
    <c:plotArea>
      <c:layout/>
      <c:pieChart>
        <c:varyColors val="1"/>
        <c:ser>
          <c:idx val="0"/>
          <c:order val="0"/>
          <c:spPr>
            <a:solidFill>
              <a:srgbClr val="7FCBEB"/>
            </a:solidFill>
          </c:spPr>
          <c:dPt>
            <c:idx val="0"/>
            <c:bubble3D val="0"/>
            <c:spPr>
              <a:solidFill>
                <a:srgbClr val="7FCBEB"/>
              </a:solidFill>
              <a:ln w="19050">
                <a:solidFill>
                  <a:schemeClr val="lt1"/>
                </a:solidFill>
              </a:ln>
              <a:effectLst/>
            </c:spPr>
            <c:extLst>
              <c:ext xmlns:c16="http://schemas.microsoft.com/office/drawing/2014/chart" uri="{C3380CC4-5D6E-409C-BE32-E72D297353CC}">
                <c16:uniqueId val="{00000001-E7A4-42FE-AC1A-DACA75BF8F37}"/>
              </c:ext>
            </c:extLst>
          </c:dPt>
          <c:dPt>
            <c:idx val="1"/>
            <c:bubble3D val="0"/>
            <c:spPr>
              <a:solidFill>
                <a:srgbClr val="E73E97"/>
              </a:solidFill>
              <a:ln w="19050">
                <a:solidFill>
                  <a:schemeClr val="lt1"/>
                </a:solidFill>
              </a:ln>
              <a:effectLst/>
            </c:spPr>
            <c:extLst>
              <c:ext xmlns:c16="http://schemas.microsoft.com/office/drawing/2014/chart" uri="{C3380CC4-5D6E-409C-BE32-E72D297353CC}">
                <c16:uniqueId val="{00000003-E7A4-42FE-AC1A-DACA75BF8F37}"/>
              </c:ext>
            </c:extLst>
          </c:dPt>
          <c:dPt>
            <c:idx val="2"/>
            <c:bubble3D val="0"/>
            <c:spPr>
              <a:solidFill>
                <a:srgbClr val="84BA00"/>
              </a:solidFill>
              <a:ln w="19050">
                <a:solidFill>
                  <a:schemeClr val="lt1"/>
                </a:solidFill>
              </a:ln>
              <a:effectLst/>
            </c:spPr>
            <c:extLst>
              <c:ext xmlns:c16="http://schemas.microsoft.com/office/drawing/2014/chart" uri="{C3380CC4-5D6E-409C-BE32-E72D297353CC}">
                <c16:uniqueId val="{00000005-E7A4-42FE-AC1A-DACA75BF8F37}"/>
              </c:ext>
            </c:extLst>
          </c:dPt>
          <c:cat>
            <c:strRef>
              <c:f>feedback!$V$61:$V$63</c:f>
              <c:strCache>
                <c:ptCount val="3"/>
                <c:pt idx="0">
                  <c:v>Breastmilk</c:v>
                </c:pt>
                <c:pt idx="1">
                  <c:v>Formula milk</c:v>
                </c:pt>
                <c:pt idx="2">
                  <c:v>Unknown</c:v>
                </c:pt>
              </c:strCache>
            </c:strRef>
          </c:cat>
          <c:val>
            <c:numRef>
              <c:f>feedback!$W$61:$W$63</c:f>
              <c:numCache>
                <c:formatCode>General</c:formatCode>
                <c:ptCount val="3"/>
                <c:pt idx="0">
                  <c:v>40</c:v>
                </c:pt>
                <c:pt idx="1">
                  <c:v>6</c:v>
                </c:pt>
                <c:pt idx="2">
                  <c:v>2</c:v>
                </c:pt>
              </c:numCache>
            </c:numRef>
          </c:val>
          <c:extLst>
            <c:ext xmlns:c16="http://schemas.microsoft.com/office/drawing/2014/chart" uri="{C3380CC4-5D6E-409C-BE32-E72D297353CC}">
              <c16:uniqueId val="{00000006-E7A4-42FE-AC1A-DACA75BF8F3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8.6139297919918992E-2"/>
          <c:y val="0.76966723857164765"/>
          <c:w val="0.84434943740325552"/>
          <c:h val="0.12757902624333461"/>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4F6B"/>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dirty="0">
                <a:solidFill>
                  <a:srgbClr val="004F6B"/>
                </a:solidFill>
              </a:rPr>
              <a:t>Overall feedback</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7FCBEB"/>
              </a:solidFill>
              <a:ln w="19050">
                <a:solidFill>
                  <a:schemeClr val="lt1"/>
                </a:solidFill>
              </a:ln>
              <a:effectLst/>
            </c:spPr>
            <c:extLst>
              <c:ext xmlns:c16="http://schemas.microsoft.com/office/drawing/2014/chart" uri="{C3380CC4-5D6E-409C-BE32-E72D297353CC}">
                <c16:uniqueId val="{00000001-8770-4DEC-AC0E-115F0DBA304B}"/>
              </c:ext>
            </c:extLst>
          </c:dPt>
          <c:dPt>
            <c:idx val="1"/>
            <c:bubble3D val="0"/>
            <c:spPr>
              <a:solidFill>
                <a:srgbClr val="E73E97"/>
              </a:solidFill>
              <a:ln w="19050">
                <a:solidFill>
                  <a:schemeClr val="lt1"/>
                </a:solidFill>
              </a:ln>
              <a:effectLst/>
            </c:spPr>
            <c:extLst>
              <c:ext xmlns:c16="http://schemas.microsoft.com/office/drawing/2014/chart" uri="{C3380CC4-5D6E-409C-BE32-E72D297353CC}">
                <c16:uniqueId val="{00000003-8770-4DEC-AC0E-115F0DBA304B}"/>
              </c:ext>
            </c:extLst>
          </c:dPt>
          <c:dPt>
            <c:idx val="2"/>
            <c:bubble3D val="0"/>
            <c:spPr>
              <a:solidFill>
                <a:srgbClr val="84BA00"/>
              </a:solidFill>
              <a:ln w="19050">
                <a:solidFill>
                  <a:schemeClr val="lt1"/>
                </a:solidFill>
              </a:ln>
              <a:effectLst/>
            </c:spPr>
            <c:extLst>
              <c:ext xmlns:c16="http://schemas.microsoft.com/office/drawing/2014/chart" uri="{C3380CC4-5D6E-409C-BE32-E72D297353CC}">
                <c16:uniqueId val="{00000005-8770-4DEC-AC0E-115F0DBA304B}"/>
              </c:ext>
            </c:extLst>
          </c:dPt>
          <c:dPt>
            <c:idx val="3"/>
            <c:bubble3D val="0"/>
            <c:spPr>
              <a:solidFill>
                <a:srgbClr val="004F6B"/>
              </a:solidFill>
              <a:ln w="19050">
                <a:solidFill>
                  <a:schemeClr val="lt1"/>
                </a:solidFill>
              </a:ln>
              <a:effectLst/>
            </c:spPr>
            <c:extLst>
              <c:ext xmlns:c16="http://schemas.microsoft.com/office/drawing/2014/chart" uri="{C3380CC4-5D6E-409C-BE32-E72D297353CC}">
                <c16:uniqueId val="{00000007-8770-4DEC-AC0E-115F0DBA304B}"/>
              </c:ext>
            </c:extLst>
          </c:dPt>
          <c:cat>
            <c:strRef>
              <c:f>'[Infant feeding strategy.xlsx]feedback'!$D$59:$D$62</c:f>
              <c:strCache>
                <c:ptCount val="4"/>
                <c:pt idx="0">
                  <c:v>Positive feedback</c:v>
                </c:pt>
                <c:pt idx="1">
                  <c:v>Negative feedback</c:v>
                </c:pt>
                <c:pt idx="2">
                  <c:v>Mixed feedback</c:v>
                </c:pt>
                <c:pt idx="3">
                  <c:v>Not needed support</c:v>
                </c:pt>
              </c:strCache>
            </c:strRef>
          </c:cat>
          <c:val>
            <c:numRef>
              <c:f>'[Infant feeding strategy.xlsx]feedback'!$E$59:$E$62</c:f>
              <c:numCache>
                <c:formatCode>General</c:formatCode>
                <c:ptCount val="4"/>
                <c:pt idx="0">
                  <c:v>20</c:v>
                </c:pt>
                <c:pt idx="1">
                  <c:v>15</c:v>
                </c:pt>
                <c:pt idx="2">
                  <c:v>11</c:v>
                </c:pt>
                <c:pt idx="3">
                  <c:v>2</c:v>
                </c:pt>
              </c:numCache>
            </c:numRef>
          </c:val>
          <c:extLst>
            <c:ext xmlns:c16="http://schemas.microsoft.com/office/drawing/2014/chart" uri="{C3380CC4-5D6E-409C-BE32-E72D297353CC}">
              <c16:uniqueId val="{00000008-8770-4DEC-AC0E-115F0DBA304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1088826880595277"/>
          <c:w val="0.9978718213293386"/>
          <c:h val="0.18911162966105691"/>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4F6B"/>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004F6B"/>
                </a:solidFill>
                <a:latin typeface="+mn-lt"/>
                <a:ea typeface="+mn-ea"/>
                <a:cs typeface="+mn-cs"/>
              </a:defRPr>
            </a:pPr>
            <a:r>
              <a:rPr lang="en-GB" sz="1800" dirty="0">
                <a:solidFill>
                  <a:srgbClr val="004F6B"/>
                </a:solidFill>
              </a:rPr>
              <a:t>Hospital Based Feedback</a:t>
            </a: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004F6B"/>
              </a:solidFill>
              <a:latin typeface="+mn-lt"/>
              <a:ea typeface="+mn-ea"/>
              <a:cs typeface="+mn-cs"/>
            </a:defRPr>
          </a:pPr>
          <a:endParaRPr lang="en-US"/>
        </a:p>
      </c:txPr>
    </c:title>
    <c:autoTitleDeleted val="0"/>
    <c:plotArea>
      <c:layout/>
      <c:pieChart>
        <c:varyColors val="1"/>
        <c:ser>
          <c:idx val="0"/>
          <c:order val="0"/>
          <c:spPr>
            <a:solidFill>
              <a:srgbClr val="7FCBEB"/>
            </a:solidFill>
          </c:spPr>
          <c:dPt>
            <c:idx val="0"/>
            <c:bubble3D val="0"/>
            <c:spPr>
              <a:solidFill>
                <a:srgbClr val="7FCBEB"/>
              </a:solidFill>
              <a:ln w="19050">
                <a:solidFill>
                  <a:schemeClr val="lt1"/>
                </a:solidFill>
              </a:ln>
              <a:effectLst/>
            </c:spPr>
            <c:extLst>
              <c:ext xmlns:c16="http://schemas.microsoft.com/office/drawing/2014/chart" uri="{C3380CC4-5D6E-409C-BE32-E72D297353CC}">
                <c16:uniqueId val="{00000001-2537-4DF2-8168-276F0157869D}"/>
              </c:ext>
            </c:extLst>
          </c:dPt>
          <c:dPt>
            <c:idx val="1"/>
            <c:bubble3D val="0"/>
            <c:spPr>
              <a:solidFill>
                <a:srgbClr val="E73E97"/>
              </a:solidFill>
              <a:ln w="19050">
                <a:solidFill>
                  <a:schemeClr val="lt1"/>
                </a:solidFill>
              </a:ln>
              <a:effectLst/>
            </c:spPr>
            <c:extLst>
              <c:ext xmlns:c16="http://schemas.microsoft.com/office/drawing/2014/chart" uri="{C3380CC4-5D6E-409C-BE32-E72D297353CC}">
                <c16:uniqueId val="{00000003-2537-4DF2-8168-276F0157869D}"/>
              </c:ext>
            </c:extLst>
          </c:dPt>
          <c:dPt>
            <c:idx val="2"/>
            <c:bubble3D val="0"/>
            <c:spPr>
              <a:solidFill>
                <a:srgbClr val="84BA00"/>
              </a:solidFill>
              <a:ln w="19050">
                <a:solidFill>
                  <a:schemeClr val="lt1"/>
                </a:solidFill>
              </a:ln>
              <a:effectLst/>
            </c:spPr>
            <c:extLst>
              <c:ext xmlns:c16="http://schemas.microsoft.com/office/drawing/2014/chart" uri="{C3380CC4-5D6E-409C-BE32-E72D297353CC}">
                <c16:uniqueId val="{00000005-2537-4DF2-8168-276F0157869D}"/>
              </c:ext>
            </c:extLst>
          </c:dPt>
          <c:cat>
            <c:strRef>
              <c:f>'[Infant feeding strategy.xlsx]feedback'!$K$61:$K$63</c:f>
              <c:strCache>
                <c:ptCount val="3"/>
                <c:pt idx="0">
                  <c:v>Positive</c:v>
                </c:pt>
                <c:pt idx="1">
                  <c:v>Negative</c:v>
                </c:pt>
                <c:pt idx="2">
                  <c:v>Not mentioned</c:v>
                </c:pt>
              </c:strCache>
            </c:strRef>
          </c:cat>
          <c:val>
            <c:numRef>
              <c:f>'[Infant feeding strategy.xlsx]feedback'!$L$61:$L$63</c:f>
              <c:numCache>
                <c:formatCode>General</c:formatCode>
                <c:ptCount val="3"/>
                <c:pt idx="0">
                  <c:v>25</c:v>
                </c:pt>
                <c:pt idx="1">
                  <c:v>13</c:v>
                </c:pt>
                <c:pt idx="2">
                  <c:v>10</c:v>
                </c:pt>
              </c:numCache>
            </c:numRef>
          </c:val>
          <c:extLst>
            <c:ext xmlns:c16="http://schemas.microsoft.com/office/drawing/2014/chart" uri="{C3380CC4-5D6E-409C-BE32-E72D297353CC}">
              <c16:uniqueId val="{00000006-2537-4DF2-8168-276F0157869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2.713607024737134E-2"/>
          <c:y val="0.795886449968916"/>
          <c:w val="0.9728639297526287"/>
          <c:h val="0.20411355003108406"/>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4F6B"/>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004F6B"/>
                </a:solidFill>
                <a:latin typeface="+mn-lt"/>
                <a:ea typeface="+mn-ea"/>
                <a:cs typeface="+mn-cs"/>
              </a:defRPr>
            </a:pPr>
            <a:r>
              <a:rPr lang="en-GB" sz="1800">
                <a:solidFill>
                  <a:srgbClr val="004F6B"/>
                </a:solidFill>
              </a:rPr>
              <a:t>Health Visiting Feedback</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004F6B"/>
              </a:solidFill>
              <a:latin typeface="+mn-lt"/>
              <a:ea typeface="+mn-ea"/>
              <a:cs typeface="+mn-cs"/>
            </a:defRPr>
          </a:pPr>
          <a:endParaRPr lang="en-US"/>
        </a:p>
      </c:txPr>
    </c:title>
    <c:autoTitleDeleted val="0"/>
    <c:plotArea>
      <c:layout/>
      <c:pieChart>
        <c:varyColors val="1"/>
        <c:ser>
          <c:idx val="0"/>
          <c:order val="0"/>
          <c:spPr>
            <a:solidFill>
              <a:srgbClr val="7FCBEB"/>
            </a:solidFill>
          </c:spPr>
          <c:dPt>
            <c:idx val="0"/>
            <c:bubble3D val="0"/>
            <c:spPr>
              <a:solidFill>
                <a:srgbClr val="7FCBEB"/>
              </a:solidFill>
              <a:ln w="19050">
                <a:solidFill>
                  <a:schemeClr val="lt1"/>
                </a:solidFill>
              </a:ln>
              <a:effectLst/>
            </c:spPr>
            <c:extLst>
              <c:ext xmlns:c16="http://schemas.microsoft.com/office/drawing/2014/chart" uri="{C3380CC4-5D6E-409C-BE32-E72D297353CC}">
                <c16:uniqueId val="{00000001-56CC-4C8A-AC96-222B7ABC28E3}"/>
              </c:ext>
            </c:extLst>
          </c:dPt>
          <c:dPt>
            <c:idx val="1"/>
            <c:bubble3D val="0"/>
            <c:spPr>
              <a:solidFill>
                <a:srgbClr val="E73E97"/>
              </a:solidFill>
              <a:ln w="19050">
                <a:solidFill>
                  <a:schemeClr val="lt1"/>
                </a:solidFill>
              </a:ln>
              <a:effectLst/>
            </c:spPr>
            <c:extLst>
              <c:ext xmlns:c16="http://schemas.microsoft.com/office/drawing/2014/chart" uri="{C3380CC4-5D6E-409C-BE32-E72D297353CC}">
                <c16:uniqueId val="{00000003-56CC-4C8A-AC96-222B7ABC28E3}"/>
              </c:ext>
            </c:extLst>
          </c:dPt>
          <c:dPt>
            <c:idx val="2"/>
            <c:bubble3D val="0"/>
            <c:spPr>
              <a:solidFill>
                <a:srgbClr val="84BA00"/>
              </a:solidFill>
              <a:ln w="19050">
                <a:solidFill>
                  <a:schemeClr val="lt1"/>
                </a:solidFill>
              </a:ln>
              <a:effectLst/>
            </c:spPr>
            <c:extLst>
              <c:ext xmlns:c16="http://schemas.microsoft.com/office/drawing/2014/chart" uri="{C3380CC4-5D6E-409C-BE32-E72D297353CC}">
                <c16:uniqueId val="{00000005-56CC-4C8A-AC96-222B7ABC28E3}"/>
              </c:ext>
            </c:extLst>
          </c:dPt>
          <c:cat>
            <c:strRef>
              <c:f>'[Infant feeding strategy.xlsx]feedback'!$K$61:$K$63</c:f>
              <c:strCache>
                <c:ptCount val="3"/>
                <c:pt idx="0">
                  <c:v>Positive</c:v>
                </c:pt>
                <c:pt idx="1">
                  <c:v>Negative</c:v>
                </c:pt>
                <c:pt idx="2">
                  <c:v>Not mentioned</c:v>
                </c:pt>
              </c:strCache>
            </c:strRef>
          </c:cat>
          <c:val>
            <c:numRef>
              <c:f>'[Infant feeding strategy.xlsx]feedback'!$L$61:$L$63</c:f>
              <c:numCache>
                <c:formatCode>General</c:formatCode>
                <c:ptCount val="3"/>
                <c:pt idx="0">
                  <c:v>16</c:v>
                </c:pt>
                <c:pt idx="1">
                  <c:v>7</c:v>
                </c:pt>
                <c:pt idx="2">
                  <c:v>25</c:v>
                </c:pt>
              </c:numCache>
            </c:numRef>
          </c:val>
          <c:extLst>
            <c:ext xmlns:c16="http://schemas.microsoft.com/office/drawing/2014/chart" uri="{C3380CC4-5D6E-409C-BE32-E72D297353CC}">
              <c16:uniqueId val="{00000006-56CC-4C8A-AC96-222B7ABC28E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7003666259304526E-2"/>
          <c:y val="0.7734805010380934"/>
          <c:w val="0.9829963337406955"/>
          <c:h val="0.20223782219434083"/>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4F6B"/>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004F6B"/>
                </a:solidFill>
                <a:latin typeface="+mn-lt"/>
                <a:ea typeface="+mn-ea"/>
                <a:cs typeface="+mn-cs"/>
              </a:defRPr>
            </a:pPr>
            <a:r>
              <a:rPr lang="en-GB" sz="1800">
                <a:solidFill>
                  <a:srgbClr val="004F6B"/>
                </a:solidFill>
              </a:rPr>
              <a:t>GP Feedback</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004F6B"/>
              </a:solidFill>
              <a:latin typeface="+mn-lt"/>
              <a:ea typeface="+mn-ea"/>
              <a:cs typeface="+mn-cs"/>
            </a:defRPr>
          </a:pPr>
          <a:endParaRPr lang="en-US"/>
        </a:p>
      </c:txPr>
    </c:title>
    <c:autoTitleDeleted val="0"/>
    <c:plotArea>
      <c:layout/>
      <c:pieChart>
        <c:varyColors val="1"/>
        <c:ser>
          <c:idx val="0"/>
          <c:order val="0"/>
          <c:dPt>
            <c:idx val="0"/>
            <c:bubble3D val="0"/>
            <c:spPr>
              <a:solidFill>
                <a:srgbClr val="7FCBEB"/>
              </a:solidFill>
              <a:ln w="19050">
                <a:solidFill>
                  <a:schemeClr val="lt1"/>
                </a:solidFill>
              </a:ln>
              <a:effectLst/>
            </c:spPr>
            <c:extLst>
              <c:ext xmlns:c16="http://schemas.microsoft.com/office/drawing/2014/chart" uri="{C3380CC4-5D6E-409C-BE32-E72D297353CC}">
                <c16:uniqueId val="{00000001-3A30-4759-8325-8810863211FD}"/>
              </c:ext>
            </c:extLst>
          </c:dPt>
          <c:dPt>
            <c:idx val="1"/>
            <c:bubble3D val="0"/>
            <c:spPr>
              <a:solidFill>
                <a:srgbClr val="E73E97"/>
              </a:solidFill>
              <a:ln w="19050">
                <a:solidFill>
                  <a:schemeClr val="lt1"/>
                </a:solidFill>
              </a:ln>
              <a:effectLst/>
            </c:spPr>
            <c:extLst>
              <c:ext xmlns:c16="http://schemas.microsoft.com/office/drawing/2014/chart" uri="{C3380CC4-5D6E-409C-BE32-E72D297353CC}">
                <c16:uniqueId val="{00000003-3A30-4759-8325-8810863211FD}"/>
              </c:ext>
            </c:extLst>
          </c:dPt>
          <c:dPt>
            <c:idx val="2"/>
            <c:bubble3D val="0"/>
            <c:spPr>
              <a:solidFill>
                <a:srgbClr val="84BA00"/>
              </a:solidFill>
              <a:ln w="19050">
                <a:solidFill>
                  <a:schemeClr val="lt1"/>
                </a:solidFill>
              </a:ln>
              <a:effectLst/>
            </c:spPr>
            <c:extLst>
              <c:ext xmlns:c16="http://schemas.microsoft.com/office/drawing/2014/chart" uri="{C3380CC4-5D6E-409C-BE32-E72D297353CC}">
                <c16:uniqueId val="{00000005-3A30-4759-8325-8810863211FD}"/>
              </c:ext>
            </c:extLst>
          </c:dPt>
          <c:cat>
            <c:strRef>
              <c:f>'[Infant feeding strategy.xlsx]feedback'!$K$61:$K$63</c:f>
              <c:strCache>
                <c:ptCount val="3"/>
                <c:pt idx="0">
                  <c:v>Positive</c:v>
                </c:pt>
                <c:pt idx="1">
                  <c:v>Negative</c:v>
                </c:pt>
                <c:pt idx="2">
                  <c:v>Not mentioned</c:v>
                </c:pt>
              </c:strCache>
            </c:strRef>
          </c:cat>
          <c:val>
            <c:numRef>
              <c:f>'[Infant feeding strategy.xlsx]feedback'!$L$61:$L$63</c:f>
              <c:numCache>
                <c:formatCode>General</c:formatCode>
                <c:ptCount val="3"/>
                <c:pt idx="0">
                  <c:v>2</c:v>
                </c:pt>
                <c:pt idx="1">
                  <c:v>5</c:v>
                </c:pt>
                <c:pt idx="2">
                  <c:v>41</c:v>
                </c:pt>
              </c:numCache>
            </c:numRef>
          </c:val>
          <c:extLst>
            <c:ext xmlns:c16="http://schemas.microsoft.com/office/drawing/2014/chart" uri="{C3380CC4-5D6E-409C-BE32-E72D297353CC}">
              <c16:uniqueId val="{00000006-3A30-4759-8325-8810863211F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8099596044150075E-2"/>
          <c:y val="0.80007641368659965"/>
          <c:w val="0.98190045359555755"/>
          <c:h val="0.19889382328360414"/>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4F6B"/>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6D5C9-46CE-4012-8C2E-8B435A37FB4A}" type="datetimeFigureOut">
              <a:rPr lang="en-US" smtClean="0"/>
              <a:pPr/>
              <a:t>2/14/2024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E68B5F-D307-4135-93FD-44AEFFEFA4C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374400" y="5367363"/>
            <a:ext cx="7740000" cy="612000"/>
          </a:xfrm>
        </p:spPr>
        <p:txBody>
          <a:bodyPr/>
          <a:lstStyle>
            <a:lvl1pPr algn="l">
              <a:defRPr sz="38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382559" y="5996272"/>
            <a:ext cx="7740000" cy="612000"/>
          </a:xfrm>
        </p:spPr>
        <p:txBody>
          <a:bodyPr/>
          <a:lstStyle>
            <a:lvl1pPr marL="0" indent="0" algn="l">
              <a:spcAft>
                <a:spcPts val="0"/>
              </a:spcAft>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 ‘Format/Send to back’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ig Content (Yellow)">
    <p:bg>
      <p:bgPr>
        <a:solidFill>
          <a:schemeClr val="accent3"/>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900000" indent="0">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dirty="0"/>
              <a:t>Insert large text quotation here.”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pic>
        <p:nvPicPr>
          <p:cNvPr id="8" name="Picture 7">
            <a:extLst>
              <a:ext uri="{FF2B5EF4-FFF2-40B4-BE49-F238E27FC236}">
                <a16:creationId xmlns:a16="http://schemas.microsoft.com/office/drawing/2014/main" id="{64B8AF67-736E-4A0D-BECF-456F52D14052}"/>
              </a:ext>
            </a:extLst>
          </p:cNvPr>
          <p:cNvPicPr/>
          <p:nvPr userDrawn="1"/>
        </p:nvPicPr>
        <p:blipFill>
          <a:blip r:embed="rId3" cstate="print"/>
          <a:stretch>
            <a:fillRect/>
          </a:stretch>
        </p:blipFill>
        <p:spPr>
          <a:xfrm>
            <a:off x="7902194" y="4598533"/>
            <a:ext cx="1190625" cy="1438275"/>
          </a:xfrm>
          <a:prstGeom prst="rect">
            <a:avLst/>
          </a:prstGeom>
        </p:spPr>
      </p:pic>
      <p:pic>
        <p:nvPicPr>
          <p:cNvPr id="10" name="Picture 9">
            <a:extLst>
              <a:ext uri="{FF2B5EF4-FFF2-40B4-BE49-F238E27FC236}">
                <a16:creationId xmlns:a16="http://schemas.microsoft.com/office/drawing/2014/main" id="{EDA39CB0-52AD-47C0-8DC6-895F95CF3B08}"/>
              </a:ext>
            </a:extLst>
          </p:cNvPr>
          <p:cNvPicPr/>
          <p:nvPr userDrawn="1"/>
        </p:nvPicPr>
        <p:blipFill>
          <a:blip r:embed="rId4" cstate="print"/>
          <a:stretch>
            <a:fillRect/>
          </a:stretch>
        </p:blipFill>
        <p:spPr>
          <a:xfrm>
            <a:off x="65061" y="111309"/>
            <a:ext cx="1190625" cy="14382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Picture Slide 1">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hasCustomPrompt="1"/>
          </p:nvPr>
        </p:nvSpPr>
        <p:spPr>
          <a:xfrm>
            <a:off x="425202" y="4629600"/>
            <a:ext cx="5904000" cy="1728000"/>
          </a:xfrm>
        </p:spPr>
        <p:txBody>
          <a:bodyPr anchor="b" anchorCtr="0"/>
          <a:lstStyle>
            <a:lvl1pPr algn="l">
              <a:defRPr sz="3200">
                <a:solidFill>
                  <a:schemeClr val="bg1"/>
                </a:solidFill>
                <a:latin typeface="Century Gothic" panose="020B0502020202020204" pitchFamily="34" charset="0"/>
              </a:defRPr>
            </a:lvl1pPr>
          </a:lstStyle>
          <a:p>
            <a:r>
              <a:rPr lang="en-GB" noProof="0" dirty="0"/>
              <a:t>Click to enter headline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Pictur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hasCustomPrompt="1"/>
          </p:nvPr>
        </p:nvSpPr>
        <p:spPr>
          <a:xfrm>
            <a:off x="425202" y="4626000"/>
            <a:ext cx="5904000" cy="1728000"/>
          </a:xfrm>
        </p:spPr>
        <p:txBody>
          <a:bodyPr anchor="b" anchorCtr="0"/>
          <a:lstStyle>
            <a:lvl1pPr algn="l">
              <a:defRPr sz="3200">
                <a:solidFill>
                  <a:schemeClr val="tx1"/>
                </a:solidFill>
                <a:latin typeface="Century Gothic" panose="020B0502020202020204" pitchFamily="34" charset="0"/>
              </a:defRPr>
            </a:lvl1pPr>
          </a:lstStyle>
          <a:p>
            <a:r>
              <a:rPr lang="en-GB" noProof="0" dirty="0"/>
              <a:t>Click to enter headline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bg1"/>
                </a:solidFill>
                <a:latin typeface="Century Gothic" panose="020B0502020202020204" pitchFamily="34" charset="0"/>
              </a:defRPr>
            </a:lvl1pPr>
            <a:lvl2pPr marL="0" indent="0">
              <a:lnSpc>
                <a:spcPts val="1700"/>
              </a:lnSpc>
              <a:spcAft>
                <a:spcPts val="1000"/>
              </a:spcAft>
              <a:buNone/>
              <a:defRPr sz="1400">
                <a:solidFill>
                  <a:schemeClr val="bg1"/>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11" name="Picture 10" descr="P1038 HWE Local Healthwatch AR templates_v7 For Peter_1.jpg"/>
          <p:cNvPicPr>
            <a:picLocks noChangeAspect="1"/>
          </p:cNvPicPr>
          <p:nvPr userDrawn="1"/>
        </p:nvPicPr>
        <p:blipFill>
          <a:blip r:embed="rId3" cstate="print"/>
          <a:srcRect l="5208" t="27907" r="91667" b="68018"/>
          <a:stretch>
            <a:fillRect/>
          </a:stretch>
        </p:blipFill>
        <p:spPr>
          <a:xfrm>
            <a:off x="493033" y="3357022"/>
            <a:ext cx="292753" cy="540000"/>
          </a:xfrm>
          <a:prstGeom prst="rect">
            <a:avLst/>
          </a:prstGeom>
        </p:spPr>
      </p:pic>
      <p:pic>
        <p:nvPicPr>
          <p:cNvPr id="12" name="Picture 11" descr="Healthwatch-logo_RGB.png"/>
          <p:cNvPicPr>
            <a:picLocks noChangeAspect="1"/>
          </p:cNvPicPr>
          <p:nvPr userDrawn="1"/>
        </p:nvPicPr>
        <p:blipFill>
          <a:blip r:embed="rId4" cstate="print"/>
          <a:stretch>
            <a:fillRect/>
          </a:stretch>
        </p:blipFill>
        <p:spPr>
          <a:xfrm>
            <a:off x="5880317" y="5920472"/>
            <a:ext cx="3024000" cy="82828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tx1"/>
                </a:solidFill>
                <a:latin typeface="Century Gothic" panose="020B0502020202020204" pitchFamily="34" charset="0"/>
              </a:defRPr>
            </a:lvl1pPr>
            <a:lvl2pPr marL="0" indent="0">
              <a:lnSpc>
                <a:spcPts val="1700"/>
              </a:lnSpc>
              <a:spcAft>
                <a:spcPts val="1000"/>
              </a:spcAft>
              <a:buNone/>
              <a:defRPr sz="1400">
                <a:solidFill>
                  <a:srgbClr val="000000"/>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rgbClr val="000000"/>
                </a:solidFill>
                <a:latin typeface="Century Gothic" panose="020B0502020202020204" pitchFamily="34" charset="0"/>
              </a:defRPr>
            </a:lvl3pPr>
            <a:lvl4pPr>
              <a:defRPr>
                <a:solidFill>
                  <a:srgbClr val="000000"/>
                </a:solidFill>
                <a:latin typeface="Century Gothic" panose="020B0502020202020204" pitchFamily="34" charset="0"/>
              </a:defRPr>
            </a:lvl4pPr>
            <a:lvl5pPr>
              <a:defRPr>
                <a:solidFill>
                  <a:srgbClr val="000000"/>
                </a:solidFill>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5" name="Picture 4" descr="Healthwatch-logo_RGB.png"/>
          <p:cNvPicPr>
            <a:picLocks noChangeAspect="1"/>
          </p:cNvPicPr>
          <p:nvPr userDrawn="1"/>
        </p:nvPicPr>
        <p:blipFill>
          <a:blip r:embed="rId3" cstate="print"/>
          <a:stretch>
            <a:fillRect/>
          </a:stretch>
        </p:blipFill>
        <p:spPr>
          <a:xfrm>
            <a:off x="5880317" y="5920472"/>
            <a:ext cx="3024000" cy="828283"/>
          </a:xfrm>
          <a:prstGeom prst="rect">
            <a:avLst/>
          </a:prstGeom>
        </p:spPr>
      </p:pic>
      <p:pic>
        <p:nvPicPr>
          <p:cNvPr id="9" name="Picture 8" descr="P1031 HWE Brand projecy - PPT template_AW_14.jpg"/>
          <p:cNvPicPr>
            <a:picLocks noChangeAspect="1"/>
          </p:cNvPicPr>
          <p:nvPr userDrawn="1"/>
        </p:nvPicPr>
        <p:blipFill>
          <a:blip r:embed="rId4" cstate="print"/>
          <a:stretch>
            <a:fillRect/>
          </a:stretch>
        </p:blipFill>
        <p:spPr>
          <a:xfrm>
            <a:off x="560332" y="3349096"/>
            <a:ext cx="172253" cy="504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bg1"/>
                </a:solidFill>
                <a:latin typeface="Century Gothic" panose="020B0502020202020204" pitchFamily="34" charset="0"/>
              </a:defRPr>
            </a:lvl1pPr>
          </a:lstStyle>
          <a:p>
            <a:r>
              <a:rPr lang="en-US" noProof="0" dirty="0"/>
              <a:t>Click to edit Master title style</a:t>
            </a:r>
            <a:endParaRPr lang="en-GB" noProof="0" dirty="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GB"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tx1"/>
                </a:solidFill>
                <a:latin typeface="Century Gothic" panose="020B0502020202020204" pitchFamily="34" charset="0"/>
              </a:defRPr>
            </a:lvl1pPr>
          </a:lstStyle>
          <a:p>
            <a:r>
              <a:rPr lang="en-US" noProof="0" dirty="0"/>
              <a:t>Click to edit Master title style</a:t>
            </a:r>
            <a:endParaRPr lang="en-GB" noProof="0" dirty="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rgbClr val="000000"/>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GB"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200" y="1075264"/>
            <a:ext cx="8143875"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mall Photo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3929058" y="617525"/>
            <a:ext cx="4736142" cy="468000"/>
          </a:xfrm>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3" name="Content Placeholder 2"/>
          <p:cNvSpPr>
            <a:spLocks noGrp="1"/>
          </p:cNvSpPr>
          <p:nvPr>
            <p:ph idx="1"/>
          </p:nvPr>
        </p:nvSpPr>
        <p:spPr>
          <a:xfrm>
            <a:off x="3929058" y="1642535"/>
            <a:ext cx="4736142"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3929058" y="1075264"/>
            <a:ext cx="4672017"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
        <p:nvSpPr>
          <p:cNvPr id="12" name="Picture Placeholder 11"/>
          <p:cNvSpPr>
            <a:spLocks noGrp="1"/>
          </p:cNvSpPr>
          <p:nvPr>
            <p:ph type="pic" sz="quarter" idx="14" hasCustomPrompt="1"/>
          </p:nvPr>
        </p:nvSpPr>
        <p:spPr>
          <a:xfrm>
            <a:off x="449261" y="705907"/>
            <a:ext cx="3096000" cy="3636000"/>
          </a:xfrm>
        </p:spPr>
        <p:txBody>
          <a:bodyPr anchor="ctr" anchorCtr="0"/>
          <a:lstStyle>
            <a:lvl1pPr algn="ctr">
              <a:defRPr>
                <a:latin typeface="Century Gothic" panose="020B0502020202020204" pitchFamily="34" charset="0"/>
              </a:defRPr>
            </a:lvl1pPr>
          </a:lstStyle>
          <a:p>
            <a:r>
              <a:rPr lang="en-GB" dirty="0"/>
              <a:t>Insert photo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able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
        <p:nvSpPr>
          <p:cNvPr id="13" name="Table Placeholder 12"/>
          <p:cNvSpPr>
            <a:spLocks noGrp="1"/>
          </p:cNvSpPr>
          <p:nvPr>
            <p:ph type="tbl" sz="quarter" idx="14"/>
          </p:nvPr>
        </p:nvSpPr>
        <p:spPr>
          <a:xfrm>
            <a:off x="428625" y="1714500"/>
            <a:ext cx="3996000" cy="4212000"/>
          </a:xfrm>
        </p:spPr>
        <p:txBody>
          <a:bodyPr/>
          <a:lstStyle>
            <a:lvl1pPr>
              <a:defRPr>
                <a:latin typeface="Century Gothic" panose="020B0502020202020204" pitchFamily="34" charset="0"/>
              </a:defRPr>
            </a:lvl1pPr>
          </a:lstStyle>
          <a:p>
            <a:r>
              <a:rPr lang="en-US" dirty="0"/>
              <a:t>Click icon to add table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hart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
        <p:nvSpPr>
          <p:cNvPr id="11" name="Chart Placeholder 10"/>
          <p:cNvSpPr>
            <a:spLocks noGrp="1"/>
          </p:cNvSpPr>
          <p:nvPr>
            <p:ph type="chart" sz="quarter" idx="14"/>
          </p:nvPr>
        </p:nvSpPr>
        <p:spPr>
          <a:xfrm>
            <a:off x="428625" y="1714500"/>
            <a:ext cx="3996000" cy="4212000"/>
          </a:xfrm>
        </p:spPr>
        <p:txBody>
          <a:bodyPr/>
          <a:lstStyle>
            <a:lvl1pPr>
              <a:defRPr>
                <a:latin typeface="Century Gothic" panose="020B0502020202020204" pitchFamily="34" charset="0"/>
              </a:defRPr>
            </a:lvl1pPr>
          </a:lstStyle>
          <a:p>
            <a:r>
              <a:rPr lang="en-US" dirty="0"/>
              <a:t>Click icon to add chart</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Large Photo">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200" y="1219203"/>
            <a:ext cx="8208000" cy="32400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
        <p:nvSpPr>
          <p:cNvPr id="12" name="Picture Placeholder 11"/>
          <p:cNvSpPr>
            <a:spLocks noGrp="1"/>
          </p:cNvSpPr>
          <p:nvPr>
            <p:ph type="pic" sz="quarter" idx="14" hasCustomPrompt="1"/>
          </p:nvPr>
        </p:nvSpPr>
        <p:spPr>
          <a:xfrm>
            <a:off x="449259" y="1650388"/>
            <a:ext cx="8316000" cy="4320000"/>
          </a:xfrm>
        </p:spPr>
        <p:txBody>
          <a:bodyPr anchor="ctr" anchorCtr="0"/>
          <a:lstStyle>
            <a:lvl1pPr algn="ctr">
              <a:defRPr>
                <a:latin typeface="Century Gothic" panose="020B0502020202020204" pitchFamily="34" charset="0"/>
              </a:defRPr>
            </a:lvl1pPr>
          </a:lstStyle>
          <a:p>
            <a:r>
              <a:rPr lang="en-GB" dirty="0"/>
              <a:t>Insert photo</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ig Content (Blue)">
    <p:bg>
      <p:bgPr>
        <a:solidFill>
          <a:schemeClr val="accent5"/>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68000" y="655540"/>
            <a:ext cx="8208000" cy="5364000"/>
          </a:xfrm>
        </p:spPr>
        <p:txBody>
          <a:bodyPr/>
          <a:lstStyle>
            <a:lvl1pPr marL="898525" indent="-1588">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dirty="0"/>
              <a:t>Insert large text quotation here.”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pic>
        <p:nvPicPr>
          <p:cNvPr id="8" name="Picture 7">
            <a:extLst>
              <a:ext uri="{FF2B5EF4-FFF2-40B4-BE49-F238E27FC236}">
                <a16:creationId xmlns:a16="http://schemas.microsoft.com/office/drawing/2014/main" id="{41837F6F-9517-4DF4-AD6D-8921C4078EFE}"/>
              </a:ext>
            </a:extLst>
          </p:cNvPr>
          <p:cNvPicPr/>
          <p:nvPr userDrawn="1"/>
        </p:nvPicPr>
        <p:blipFill>
          <a:blip r:embed="rId3" cstate="print"/>
          <a:stretch>
            <a:fillRect/>
          </a:stretch>
        </p:blipFill>
        <p:spPr>
          <a:xfrm>
            <a:off x="65061" y="111309"/>
            <a:ext cx="1190625" cy="1438275"/>
          </a:xfrm>
          <a:prstGeom prst="rect">
            <a:avLst/>
          </a:prstGeom>
        </p:spPr>
      </p:pic>
      <p:pic>
        <p:nvPicPr>
          <p:cNvPr id="10" name="Picture 9">
            <a:extLst>
              <a:ext uri="{FF2B5EF4-FFF2-40B4-BE49-F238E27FC236}">
                <a16:creationId xmlns:a16="http://schemas.microsoft.com/office/drawing/2014/main" id="{D33FE119-15B9-4571-8DDF-86D7CA61B532}"/>
              </a:ext>
            </a:extLst>
          </p:cNvPr>
          <p:cNvPicPr/>
          <p:nvPr userDrawn="1"/>
        </p:nvPicPr>
        <p:blipFill>
          <a:blip r:embed="rId4" cstate="print"/>
          <a:stretch>
            <a:fillRect/>
          </a:stretch>
        </p:blipFill>
        <p:spPr>
          <a:xfrm>
            <a:off x="7902194" y="4581265"/>
            <a:ext cx="1190625" cy="14382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17525"/>
            <a:ext cx="8208000" cy="468000"/>
          </a:xfrm>
          <a:prstGeom prst="rect">
            <a:avLst/>
          </a:prstGeom>
        </p:spPr>
        <p:txBody>
          <a:bodyPr vert="horz" lIns="0" tIns="0" rIns="0" bIns="0" rtlCol="0" anchor="t" anchorCtr="0">
            <a:noAutofit/>
          </a:bodyPr>
          <a:lstStyle/>
          <a:p>
            <a:r>
              <a:rPr lang="en-GB" noProof="0" dirty="0"/>
              <a:t>Click to add heading</a:t>
            </a:r>
          </a:p>
        </p:txBody>
      </p:sp>
      <p:sp>
        <p:nvSpPr>
          <p:cNvPr id="3" name="Text Placeholder 2"/>
          <p:cNvSpPr>
            <a:spLocks noGrp="1"/>
          </p:cNvSpPr>
          <p:nvPr>
            <p:ph type="body" idx="1"/>
          </p:nvPr>
        </p:nvSpPr>
        <p:spPr>
          <a:xfrm>
            <a:off x="457200" y="1642535"/>
            <a:ext cx="8208000" cy="4392000"/>
          </a:xfrm>
          <a:prstGeom prst="rect">
            <a:avLst/>
          </a:prstGeom>
        </p:spPr>
        <p:txBody>
          <a:bodyPr vert="horz" lIns="0" tIns="0" rIns="0" bIns="0" rtlCol="0" anchor="t" anchorCtr="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3"/>
          </p:nvPr>
        </p:nvSpPr>
        <p:spPr>
          <a:xfrm>
            <a:off x="368264" y="6328855"/>
            <a:ext cx="1774844" cy="360000"/>
          </a:xfrm>
          <a:prstGeom prst="rect">
            <a:avLst/>
          </a:prstGeom>
        </p:spPr>
        <p:txBody>
          <a:bodyPr vert="horz" lIns="0" tIns="0" rIns="0" bIns="0" rtlCol="0" anchor="t" anchorCtr="0">
            <a:noAutofit/>
          </a:bodyPr>
          <a:lstStyle>
            <a:lvl1pPr algn="l">
              <a:lnSpc>
                <a:spcPts val="1300"/>
              </a:lnSpc>
              <a:defRPr sz="1000" b="1">
                <a:solidFill>
                  <a:schemeClr val="bg1"/>
                </a:solidFill>
                <a:latin typeface="Century Gothic" panose="020B0502020202020204" pitchFamily="34" charset="0"/>
              </a:defRPr>
            </a:lvl1pPr>
          </a:lstStyle>
          <a:p>
            <a:r>
              <a:rPr lang="en-GB" dirty="0"/>
              <a:t>Presentation Title Name      XX-XX Month Year Location</a:t>
            </a:r>
          </a:p>
        </p:txBody>
      </p:sp>
      <p:sp>
        <p:nvSpPr>
          <p:cNvPr id="6" name="Slide Number Placeholder 5"/>
          <p:cNvSpPr>
            <a:spLocks noGrp="1"/>
          </p:cNvSpPr>
          <p:nvPr>
            <p:ph type="sldNum" sz="quarter" idx="4"/>
          </p:nvPr>
        </p:nvSpPr>
        <p:spPr>
          <a:xfrm>
            <a:off x="8227507" y="6339416"/>
            <a:ext cx="540000" cy="216000"/>
          </a:xfrm>
          <a:prstGeom prst="rect">
            <a:avLst/>
          </a:prstGeom>
        </p:spPr>
        <p:txBody>
          <a:bodyPr vert="horz" lIns="0" tIns="0" rIns="0" bIns="0" rtlCol="0" anchor="t" anchorCtr="0">
            <a:noAutofit/>
          </a:bodyPr>
          <a:lstStyle>
            <a:lvl1pPr algn="r">
              <a:defRPr sz="1000" b="1">
                <a:solidFill>
                  <a:schemeClr val="bg1"/>
                </a:solidFill>
              </a:defRPr>
            </a:lvl1pPr>
          </a:lstStyle>
          <a:p>
            <a:fld id="{9295DF58-4118-4551-8C61-1A7ED177FA2D}"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53" r:id="rId4"/>
    <p:sldLayoutId id="2147483660" r:id="rId5"/>
    <p:sldLayoutId id="2147483661" r:id="rId6"/>
    <p:sldLayoutId id="2147483662" r:id="rId7"/>
    <p:sldLayoutId id="2147483663" r:id="rId8"/>
    <p:sldLayoutId id="2147483664" r:id="rId9"/>
    <p:sldLayoutId id="2147483665" r:id="rId10"/>
    <p:sldLayoutId id="2147483656" r:id="rId11"/>
    <p:sldLayoutId id="2147483657" r:id="rId12"/>
    <p:sldLayoutId id="2147483658" r:id="rId13"/>
    <p:sldLayoutId id="2147483659" r:id="rId14"/>
  </p:sldLayoutIdLst>
  <p:hf hdr="0" dt="0"/>
  <p:txStyles>
    <p:titleStyle>
      <a:lvl1pPr algn="l" defTabSz="914400" rtl="0" eaLnBrk="1" latinLnBrk="0" hangingPunct="1">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hyperlink" Target="The%20GP%20Infant%20Feeding%20Network%20(UK)%20|%20A%20Website%20to%20Assist%20https:/gpifn.org.uk/" TargetMode="Externa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healthwatchwarwickshire.co.uk/news/2023-03-31/perinatal-mental-health-warwickshire" TargetMode="External"/><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hyperlink" Target="https://www.healthwatchwarwickshire.co.uk/advice-and-information/2023-03-31/pregnancy-parenting-support-services"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mailto:info@healthwatchwarwickshire.co.uk"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view.officeapps.live.com/op/view.aspx?src=https%3A%2F%2Fassets.publishing.service.gov.uk%2Fmedia%2F653697510b5392000da92bd4%2Fbreastfeeding-at-6-to-8-weeks-2022-to-2023-annual.ods&amp;wdOrigin=BROWSELINK" TargetMode="External"/><Relationship Id="rId1" Type="http://schemas.openxmlformats.org/officeDocument/2006/relationships/slideLayout" Target="../slideLayouts/slideLayout4.xml"/><Relationship Id="rId4" Type="http://schemas.openxmlformats.org/officeDocument/2006/relationships/hyperlink" Target="https://digital.nhs.uk/data-and-information/publications/statistical/nhs-maternity-statistics/2021-22/birth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8AB0470-476B-01B4-90DA-2E6703B5F5EF}"/>
              </a:ext>
            </a:extLst>
          </p:cNvPr>
          <p:cNvPicPr>
            <a:picLocks noChangeAspect="1"/>
          </p:cNvPicPr>
          <p:nvPr/>
        </p:nvPicPr>
        <p:blipFill rotWithShape="1">
          <a:blip r:embed="rId2"/>
          <a:srcRect t="5458" r="37490" b="52204"/>
          <a:stretch/>
        </p:blipFill>
        <p:spPr>
          <a:xfrm flipH="1">
            <a:off x="-36512" y="-136999"/>
            <a:ext cx="9361040" cy="6169207"/>
          </a:xfrm>
          <a:prstGeom prst="rect">
            <a:avLst/>
          </a:prstGeom>
        </p:spPr>
      </p:pic>
      <p:pic>
        <p:nvPicPr>
          <p:cNvPr id="6" name="Picture 5" descr="P1031 HWE Brand project - PPT template - Slide 1.png"/>
          <p:cNvPicPr>
            <a:picLocks noChangeAspect="1"/>
          </p:cNvPicPr>
          <p:nvPr/>
        </p:nvPicPr>
        <p:blipFill>
          <a:blip r:embed="rId3" cstate="print"/>
          <a:stretch>
            <a:fillRect/>
          </a:stretch>
        </p:blipFill>
        <p:spPr>
          <a:xfrm>
            <a:off x="-32" y="908720"/>
            <a:ext cx="9144000" cy="6059593"/>
          </a:xfrm>
          <a:prstGeom prst="rect">
            <a:avLst/>
          </a:prstGeom>
        </p:spPr>
      </p:pic>
      <p:sp>
        <p:nvSpPr>
          <p:cNvPr id="14" name="Title 13"/>
          <p:cNvSpPr>
            <a:spLocks noGrp="1"/>
          </p:cNvSpPr>
          <p:nvPr>
            <p:ph type="ctrTitle"/>
          </p:nvPr>
        </p:nvSpPr>
        <p:spPr>
          <a:xfrm>
            <a:off x="374400" y="5517232"/>
            <a:ext cx="7740000" cy="612000"/>
          </a:xfrm>
        </p:spPr>
        <p:txBody>
          <a:bodyPr/>
          <a:lstStyle/>
          <a:p>
            <a:r>
              <a:rPr lang="en-GB" dirty="0">
                <a:latin typeface="Century Gothic" panose="020B0502020202020204" pitchFamily="34" charset="0"/>
              </a:rPr>
              <a:t>Healthwatch Warwickshire</a:t>
            </a:r>
          </a:p>
        </p:txBody>
      </p:sp>
      <p:sp>
        <p:nvSpPr>
          <p:cNvPr id="3" name="Subtitle 2"/>
          <p:cNvSpPr>
            <a:spLocks noGrp="1"/>
          </p:cNvSpPr>
          <p:nvPr>
            <p:ph type="subTitle" idx="1"/>
          </p:nvPr>
        </p:nvSpPr>
        <p:spPr>
          <a:xfrm>
            <a:off x="382559" y="6122496"/>
            <a:ext cx="7740000" cy="485775"/>
          </a:xfrm>
        </p:spPr>
        <p:txBody>
          <a:bodyPr/>
          <a:lstStyle/>
          <a:p>
            <a:r>
              <a:rPr lang="en-GB" dirty="0">
                <a:latin typeface="Century Gothic" panose="020B0502020202020204" pitchFamily="34" charset="0"/>
              </a:rPr>
              <a:t>Infant Feeding Engagement South Warwickshire</a:t>
            </a:r>
          </a:p>
          <a:p>
            <a:r>
              <a:rPr lang="en-GB" dirty="0">
                <a:latin typeface="Century Gothic" panose="020B0502020202020204" pitchFamily="34" charset="0"/>
              </a:rPr>
              <a:t>November 2023      </a:t>
            </a:r>
          </a:p>
        </p:txBody>
      </p:sp>
      <p:pic>
        <p:nvPicPr>
          <p:cNvPr id="4" name="Picture 3" descr="Text&#10;&#10;Description automatically generated">
            <a:extLst>
              <a:ext uri="{FF2B5EF4-FFF2-40B4-BE49-F238E27FC236}">
                <a16:creationId xmlns:a16="http://schemas.microsoft.com/office/drawing/2014/main" id="{3F252304-688B-422E-9AD5-A7EE51183F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272" y="6175794"/>
            <a:ext cx="1943100" cy="4857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fld id="{9295DF58-4118-4551-8C61-1A7ED177FA2D}" type="slidenum">
              <a:rPr lang="en-GB" noProof="0" smtClean="0"/>
              <a:pPr/>
              <a:t>10</a:t>
            </a:fld>
            <a:endParaRPr lang="en-GB" noProof="0" dirty="0"/>
          </a:p>
        </p:txBody>
      </p:sp>
      <p:sp>
        <p:nvSpPr>
          <p:cNvPr id="7" name="Title 6"/>
          <p:cNvSpPr>
            <a:spLocks noGrp="1"/>
          </p:cNvSpPr>
          <p:nvPr>
            <p:ph type="title"/>
          </p:nvPr>
        </p:nvSpPr>
        <p:spPr/>
        <p:txBody>
          <a:bodyPr/>
          <a:lstStyle/>
          <a:p>
            <a:r>
              <a:rPr lang="en-GB" b="1" dirty="0">
                <a:effectLst/>
                <a:latin typeface="Arial" panose="020B0604020202020204" pitchFamily="34" charset="0"/>
                <a:ea typeface="Calibri" panose="020F0502020204030204" pitchFamily="34" charset="0"/>
              </a:rPr>
              <a:t>Feeding Support from GPs</a:t>
            </a:r>
            <a:br>
              <a:rPr lang="en-GB" b="1" dirty="0">
                <a:effectLst/>
                <a:latin typeface="Arial" panose="020B0604020202020204" pitchFamily="34" charset="0"/>
                <a:ea typeface="Calibri" panose="020F0502020204030204" pitchFamily="34" charset="0"/>
              </a:rPr>
            </a:b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4800" dirty="0">
              <a:latin typeface="Century Gothic" panose="020B0502020202020204" pitchFamily="34" charset="0"/>
            </a:endParaRPr>
          </a:p>
        </p:txBody>
      </p:sp>
      <p:sp>
        <p:nvSpPr>
          <p:cNvPr id="8" name="Text Placeholder 7"/>
          <p:cNvSpPr>
            <a:spLocks noGrp="1"/>
          </p:cNvSpPr>
          <p:nvPr>
            <p:ph type="body" sz="quarter" idx="13"/>
          </p:nvPr>
        </p:nvSpPr>
        <p:spPr>
          <a:xfrm>
            <a:off x="353632" y="851525"/>
            <a:ext cx="8143875" cy="1569363"/>
          </a:xfrm>
        </p:spPr>
        <p:txBody>
          <a:bodyPr/>
          <a:lstStyle/>
          <a:p>
            <a:pPr>
              <a:lnSpc>
                <a:spcPct val="107000"/>
              </a:lnSpc>
              <a:spcAft>
                <a:spcPts val="800"/>
              </a:spcAft>
            </a:pPr>
            <a:endParaRPr lang="en-GB" sz="1800" b="0" kern="100" dirty="0">
              <a:effectLst/>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en-GB" sz="1800" kern="100" dirty="0">
                <a:solidFill>
                  <a:srgbClr val="0D0D0D"/>
                </a:solidFill>
                <a:effectLst/>
                <a:ea typeface="Calibri" panose="020F0502020204030204" pitchFamily="34" charset="0"/>
                <a:cs typeface="Times New Roman" panose="02020603050405020304" pitchFamily="18" charset="0"/>
              </a:rPr>
              <a:t>7 People told us about their experience of feeding support from their GP. There were over twice as many negative comments as positive.</a:t>
            </a:r>
            <a:endParaRPr lang="en-GB" sz="2400" kern="100" dirty="0">
              <a:effectLst/>
              <a:ea typeface="Calibri" panose="020F0502020204030204" pitchFamily="34" charset="0"/>
              <a:cs typeface="Times New Roman" panose="02020603050405020304" pitchFamily="18" charset="0"/>
            </a:endParaRPr>
          </a:p>
          <a:p>
            <a:endParaRPr lang="en-GB" sz="2400" dirty="0">
              <a:effectLst/>
              <a:latin typeface="Arial" panose="020B0604020202020204" pitchFamily="34" charset="0"/>
              <a:ea typeface="Calibri" panose="020F0502020204030204" pitchFamily="34" charset="0"/>
            </a:endParaRPr>
          </a:p>
        </p:txBody>
      </p:sp>
      <p:graphicFrame>
        <p:nvGraphicFramePr>
          <p:cNvPr id="2" name="Chart 1">
            <a:extLst>
              <a:ext uri="{FF2B5EF4-FFF2-40B4-BE49-F238E27FC236}">
                <a16:creationId xmlns:a16="http://schemas.microsoft.com/office/drawing/2014/main" id="{10AC7B3F-26D8-9A6C-8E8A-64E519364C3B}"/>
              </a:ext>
            </a:extLst>
          </p:cNvPr>
          <p:cNvGraphicFramePr/>
          <p:nvPr>
            <p:extLst>
              <p:ext uri="{D42A27DB-BD31-4B8C-83A1-F6EECF244321}">
                <p14:modId xmlns:p14="http://schemas.microsoft.com/office/powerpoint/2010/main" val="3719911842"/>
              </p:ext>
            </p:extLst>
          </p:nvPr>
        </p:nvGraphicFramePr>
        <p:xfrm>
          <a:off x="1" y="2204864"/>
          <a:ext cx="3868689"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75D1D56-D821-8FEF-AB74-D5AE422B0ACB}"/>
              </a:ext>
            </a:extLst>
          </p:cNvPr>
          <p:cNvSpPr txBox="1"/>
          <p:nvPr/>
        </p:nvSpPr>
        <p:spPr>
          <a:xfrm>
            <a:off x="4036383" y="1973839"/>
            <a:ext cx="4572000" cy="2846998"/>
          </a:xfrm>
          <a:prstGeom prst="rect">
            <a:avLst/>
          </a:prstGeom>
          <a:noFill/>
        </p:spPr>
        <p:txBody>
          <a:bodyPr wrap="square">
            <a:spAutoFit/>
          </a:bodyPr>
          <a:lstStyle/>
          <a:p>
            <a:pPr>
              <a:lnSpc>
                <a:spcPct val="107000"/>
              </a:lnSpc>
              <a:spcAft>
                <a:spcPts val="800"/>
              </a:spcAft>
            </a:pPr>
            <a:r>
              <a:rPr lang="en-GB" sz="1800" kern="0" dirty="0">
                <a:solidFill>
                  <a:srgbClr val="004F6B"/>
                </a:solidFill>
                <a:effectLst/>
                <a:latin typeface="Century Gothic" panose="020B0502020202020204" pitchFamily="34" charset="0"/>
                <a:ea typeface="Times New Roman" panose="02020603050405020304" pitchFamily="18" charset="0"/>
                <a:cs typeface="Calibri" panose="020F0502020204030204" pitchFamily="34" charset="0"/>
              </a:rPr>
              <a:t>“I gave up breastfeeding after 6 weeks as there was no support from the NHS – I did pay for some private support.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sz="1800" kern="0" dirty="0">
                <a:solidFill>
                  <a:srgbClr val="004F6B"/>
                </a:solidFill>
                <a:effectLst/>
                <a:latin typeface="Century Gothic" panose="020B0502020202020204" pitchFamily="34" charset="0"/>
                <a:ea typeface="Times New Roman" panose="02020603050405020304" pitchFamily="18" charset="0"/>
                <a:cs typeface="Calibri" panose="020F0502020204030204" pitchFamily="34" charset="0"/>
              </a:rPr>
              <a:t>At three weeks my baby had a rash and was not feeding well so I went to the GP, they didn’t take notice or care. “If it doesn’t work give a bottle,” “As long as your baby is fed” is what the GP told me.”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32F7D13-5CF4-0CAB-FE08-90C00FE072A9}"/>
              </a:ext>
            </a:extLst>
          </p:cNvPr>
          <p:cNvSpPr txBox="1"/>
          <p:nvPr/>
        </p:nvSpPr>
        <p:spPr>
          <a:xfrm>
            <a:off x="4194479" y="5157192"/>
            <a:ext cx="4572000" cy="646331"/>
          </a:xfrm>
          <a:prstGeom prst="rect">
            <a:avLst/>
          </a:prstGeom>
          <a:noFill/>
        </p:spPr>
        <p:txBody>
          <a:bodyPr wrap="square">
            <a:spAutoFit/>
          </a:bodyPr>
          <a:lstStyle/>
          <a:p>
            <a:r>
              <a:rPr lang="en-GB" sz="1800" u="sng" dirty="0">
                <a:solidFill>
                  <a:srgbClr val="0000FF"/>
                </a:solidFill>
                <a:effectLst/>
                <a:latin typeface="Calibri" panose="020F0502020204030204" pitchFamily="34" charset="0"/>
                <a:ea typeface="Calibri" panose="020F0502020204030204" pitchFamily="34" charset="0"/>
                <a:hlinkClick r:id="rId3"/>
              </a:rPr>
              <a:t>Link to the GP infant feeding network can be found here</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55033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fld id="{9295DF58-4118-4551-8C61-1A7ED177FA2D}" type="slidenum">
              <a:rPr lang="en-GB" noProof="0" smtClean="0"/>
              <a:pPr/>
              <a:t>11</a:t>
            </a:fld>
            <a:endParaRPr lang="en-GB" noProof="0" dirty="0"/>
          </a:p>
        </p:txBody>
      </p:sp>
      <p:sp>
        <p:nvSpPr>
          <p:cNvPr id="7" name="Title 6"/>
          <p:cNvSpPr>
            <a:spLocks noGrp="1"/>
          </p:cNvSpPr>
          <p:nvPr>
            <p:ph type="title"/>
          </p:nvPr>
        </p:nvSpPr>
        <p:spPr/>
        <p:txBody>
          <a:bodyPr/>
          <a:lstStyle/>
          <a:p>
            <a:r>
              <a:rPr lang="en-GB" b="1" dirty="0">
                <a:effectLst/>
                <a:latin typeface="Arial" panose="020B0604020202020204" pitchFamily="34" charset="0"/>
                <a:ea typeface="Calibri" panose="020F0502020204030204" pitchFamily="34" charset="0"/>
              </a:rPr>
              <a:t>Other Feeding Support</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4800" dirty="0">
              <a:latin typeface="Century Gothic" panose="020B0502020202020204" pitchFamily="34" charset="0"/>
            </a:endParaRPr>
          </a:p>
        </p:txBody>
      </p:sp>
      <p:sp>
        <p:nvSpPr>
          <p:cNvPr id="8" name="Text Placeholder 7"/>
          <p:cNvSpPr>
            <a:spLocks noGrp="1"/>
          </p:cNvSpPr>
          <p:nvPr>
            <p:ph type="body" sz="quarter" idx="13"/>
          </p:nvPr>
        </p:nvSpPr>
        <p:spPr>
          <a:xfrm>
            <a:off x="322637" y="1268760"/>
            <a:ext cx="8143875" cy="1152152"/>
          </a:xfrm>
        </p:spPr>
        <p:txBody>
          <a:bodyPr/>
          <a:lstStyle/>
          <a:p>
            <a:pPr marL="342900" indent="-342900">
              <a:buFont typeface="Wingdings" panose="05000000000000000000" pitchFamily="2" charset="2"/>
              <a:buChar char=""/>
            </a:pPr>
            <a:r>
              <a:rPr lang="en-GB" sz="1800" b="1" kern="100" dirty="0">
                <a:solidFill>
                  <a:srgbClr val="0D0D0D"/>
                </a:solidFill>
                <a:effectLst/>
                <a:ea typeface="Calibri" panose="020F0502020204030204" pitchFamily="34" charset="0"/>
                <a:cs typeface="Times New Roman" panose="02020603050405020304" pitchFamily="18" charset="0"/>
              </a:rPr>
              <a:t>8 People told us they had accessed support from the private or charity sector if they needed more support.</a:t>
            </a:r>
            <a:endParaRPr lang="en-GB" sz="2400" dirty="0">
              <a:effectLst/>
              <a:latin typeface="Arial" panose="020B060402020202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4C4D4AFB-25B7-F790-8C3E-C11D90F88C54}"/>
              </a:ext>
            </a:extLst>
          </p:cNvPr>
          <p:cNvSpPr txBox="1"/>
          <p:nvPr/>
        </p:nvSpPr>
        <p:spPr>
          <a:xfrm>
            <a:off x="677488" y="2046924"/>
            <a:ext cx="7550019" cy="3542316"/>
          </a:xfrm>
          <a:prstGeom prst="rect">
            <a:avLst/>
          </a:prstGeom>
          <a:noFill/>
        </p:spPr>
        <p:txBody>
          <a:bodyPr wrap="square">
            <a:spAutoFit/>
          </a:bodyPr>
          <a:lstStyle/>
          <a:p>
            <a:pPr>
              <a:lnSpc>
                <a:spcPct val="107000"/>
              </a:lnSpc>
              <a:spcAft>
                <a:spcPts val="800"/>
              </a:spcAft>
            </a:pPr>
            <a:r>
              <a:rPr lang="en-GB" sz="1800" kern="0" dirty="0">
                <a:solidFill>
                  <a:srgbClr val="004F6B"/>
                </a:solidFill>
                <a:effectLst/>
                <a:latin typeface="Century Gothic" panose="020B0502020202020204" pitchFamily="34" charset="0"/>
                <a:ea typeface="Times New Roman" panose="02020603050405020304" pitchFamily="18" charset="0"/>
                <a:cs typeface="Calibri" panose="020F0502020204030204" pitchFamily="34" charset="0"/>
              </a:rPr>
              <a:t>“I hired a private lactation consultant to look at other options and they diagnosed a tongue tie which I then got checked at </a:t>
            </a:r>
            <a:r>
              <a:rPr lang="en-GB" kern="0" dirty="0">
                <a:solidFill>
                  <a:srgbClr val="004F6B"/>
                </a:solidFill>
                <a:latin typeface="Century Gothic" panose="020B0502020202020204" pitchFamily="34" charset="0"/>
                <a:ea typeface="Times New Roman" panose="02020603050405020304" pitchFamily="18" charset="0"/>
                <a:cs typeface="Calibri" panose="020F0502020204030204" pitchFamily="34" charset="0"/>
              </a:rPr>
              <a:t>hospital.</a:t>
            </a:r>
            <a:r>
              <a:rPr lang="en-GB" sz="1800" kern="0" dirty="0">
                <a:solidFill>
                  <a:srgbClr val="004F6B"/>
                </a:solidFill>
                <a:effectLst/>
                <a:latin typeface="Century Gothic" panose="020B0502020202020204" pitchFamily="34" charset="0"/>
                <a:ea typeface="Times New Roman" panose="02020603050405020304" pitchFamily="18" charset="0"/>
                <a:cs typeface="Calibri" panose="020F0502020204030204" pitchFamily="34" charset="0"/>
              </a:rPr>
              <a:t> It would have been useful if someone NHS had spotted this as we were nearly too late to have it looked at.”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4F6B"/>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4F6B"/>
                </a:solidFill>
                <a:effectLst/>
                <a:latin typeface="Century Gothic" panose="020B0502020202020204" pitchFamily="34" charset="0"/>
                <a:ea typeface="Times New Roman" panose="02020603050405020304" pitchFamily="18" charset="0"/>
                <a:cs typeface="Calibri" panose="020F0502020204030204" pitchFamily="34" charset="0"/>
              </a:rPr>
              <a:t>“I experienced some bottle refusal, called the lactation consultant and was told they could only offer support for the first 28 days after birth. I didn’t know where to go after that although she did signpost me to follow someone on Instagram and the number of a breastfeeding counsellor. It would be good to have a clear contact point for support after 28 days.”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0402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fld id="{9295DF58-4118-4551-8C61-1A7ED177FA2D}" type="slidenum">
              <a:rPr lang="en-GB" noProof="0" smtClean="0"/>
              <a:pPr/>
              <a:t>12</a:t>
            </a:fld>
            <a:endParaRPr lang="en-GB" noProof="0" dirty="0"/>
          </a:p>
        </p:txBody>
      </p:sp>
      <p:sp>
        <p:nvSpPr>
          <p:cNvPr id="7" name="Title 6"/>
          <p:cNvSpPr>
            <a:spLocks noGrp="1"/>
          </p:cNvSpPr>
          <p:nvPr>
            <p:ph type="title"/>
          </p:nvPr>
        </p:nvSpPr>
        <p:spPr/>
        <p:txBody>
          <a:bodyPr/>
          <a:lstStyle/>
          <a:p>
            <a:r>
              <a:rPr lang="en-GB" b="1" dirty="0">
                <a:effectLst/>
                <a:latin typeface="Arial" panose="020B0604020202020204" pitchFamily="34" charset="0"/>
                <a:ea typeface="Calibri" panose="020F0502020204030204" pitchFamily="34" charset="0"/>
              </a:rPr>
              <a:t>Formula Feeding</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4800" dirty="0">
              <a:latin typeface="Century Gothic" panose="020B0502020202020204" pitchFamily="34" charset="0"/>
            </a:endParaRPr>
          </a:p>
        </p:txBody>
      </p:sp>
      <p:sp>
        <p:nvSpPr>
          <p:cNvPr id="8" name="Text Placeholder 7"/>
          <p:cNvSpPr>
            <a:spLocks noGrp="1"/>
          </p:cNvSpPr>
          <p:nvPr>
            <p:ph type="body" sz="quarter" idx="13"/>
          </p:nvPr>
        </p:nvSpPr>
        <p:spPr>
          <a:xfrm>
            <a:off x="363649" y="830145"/>
            <a:ext cx="8143875" cy="1446751"/>
          </a:xfrm>
        </p:spPr>
        <p:txBody>
          <a:bodyPr/>
          <a:lstStyle/>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en-GB" sz="2400" dirty="0">
                <a:effectLst/>
                <a:ea typeface="Calibri" panose="020F0502020204030204" pitchFamily="34" charset="0"/>
              </a:rPr>
              <a:t> </a:t>
            </a:r>
            <a:r>
              <a:rPr lang="en-GB" sz="1800" b="1" kern="100" dirty="0">
                <a:solidFill>
                  <a:srgbClr val="0D0D0D"/>
                </a:solidFill>
                <a:effectLst/>
                <a:ea typeface="Calibri" panose="020F0502020204030204" pitchFamily="34" charset="0"/>
                <a:cs typeface="Times New Roman" panose="02020603050405020304" pitchFamily="18" charset="0"/>
              </a:rPr>
              <a:t>6 people told us that their baby had been formula fed from birth and all but one of these told us about the lack of support for formula feeding.</a:t>
            </a:r>
            <a:r>
              <a:rPr lang="en-GB" sz="1800" kern="100" dirty="0">
                <a:effectLst/>
                <a:ea typeface="Calibri" panose="020F0502020204030204" pitchFamily="34" charset="0"/>
                <a:cs typeface="Times New Roman" panose="02020603050405020304" pitchFamily="18" charset="0"/>
              </a:rPr>
              <a:t> </a:t>
            </a:r>
            <a:endParaRPr lang="en-GB" sz="2400" kern="100" dirty="0">
              <a:effectLst/>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Arial" panose="020B060402020202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A671A54E-13AB-C84B-5C60-6CE8DE8DD294}"/>
              </a:ext>
            </a:extLst>
          </p:cNvPr>
          <p:cNvSpPr txBox="1"/>
          <p:nvPr/>
        </p:nvSpPr>
        <p:spPr>
          <a:xfrm>
            <a:off x="363649" y="2603169"/>
            <a:ext cx="3992326" cy="3040769"/>
          </a:xfrm>
          <a:prstGeom prst="rect">
            <a:avLst/>
          </a:prstGeom>
          <a:noFill/>
        </p:spPr>
        <p:txBody>
          <a:bodyPr wrap="square">
            <a:spAutoFit/>
          </a:bodyPr>
          <a:lstStyle/>
          <a:p>
            <a:pPr>
              <a:lnSpc>
                <a:spcPct val="107000"/>
              </a:lnSpc>
              <a:spcAft>
                <a:spcPts val="800"/>
              </a:spcAft>
            </a:pPr>
            <a:r>
              <a:rPr lang="en-GB" sz="1800" kern="0" dirty="0">
                <a:solidFill>
                  <a:srgbClr val="004F6B"/>
                </a:solidFill>
                <a:effectLst/>
                <a:latin typeface="Century Gothic" panose="020B0502020202020204" pitchFamily="34" charset="0"/>
                <a:ea typeface="Times New Roman" panose="02020603050405020304" pitchFamily="18" charset="0"/>
                <a:cs typeface="Calibri" panose="020F0502020204030204" pitchFamily="34" charset="0"/>
              </a:rPr>
              <a:t>“I am a Dad who is not with the Mum of our baby. I have looked after our child on my own for days at a time since they were 4 days old. The baby has issues with reflux and allergies, and I have been left feeling very worried about the right sort of milk to give and food to introduce – there is no information for Dads.”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72F5B4C-14A6-98E3-19BB-CB30E2D00B18}"/>
              </a:ext>
            </a:extLst>
          </p:cNvPr>
          <p:cNvSpPr txBox="1"/>
          <p:nvPr/>
        </p:nvSpPr>
        <p:spPr>
          <a:xfrm>
            <a:off x="4788024" y="2276895"/>
            <a:ext cx="3992326" cy="3693319"/>
          </a:xfrm>
          <a:prstGeom prst="rect">
            <a:avLst/>
          </a:prstGeom>
          <a:noFill/>
        </p:spPr>
        <p:txBody>
          <a:bodyPr wrap="square">
            <a:spAutoFit/>
          </a:bodyPr>
          <a:lstStyle/>
          <a:p>
            <a:r>
              <a:rPr lang="en-GB" sz="1800" b="0" i="0" u="none" strike="noStrike" dirty="0">
                <a:solidFill>
                  <a:srgbClr val="004F6B"/>
                </a:solidFill>
                <a:effectLst/>
                <a:latin typeface="Century Gothic" panose="020B0502020202020204" pitchFamily="34" charset="0"/>
              </a:rPr>
              <a:t>“I see that people can get help with breastfeeding but there is less support for bottle feeding. I struggled to breastfeed due to latching issues but now we have moved to the bottle I still struggle with latching. My baby was diagnosed with tongue tie and they said he had a high palate - it would be useful to get advice on how that effects bottle feeding, is there a particular teat I should use?”</a:t>
            </a:r>
            <a:endParaRPr lang="en-GB" dirty="0">
              <a:solidFill>
                <a:srgbClr val="004F6B"/>
              </a:solidFill>
              <a:latin typeface="Century Gothic" panose="020B0502020202020204" pitchFamily="34" charset="0"/>
            </a:endParaRPr>
          </a:p>
        </p:txBody>
      </p:sp>
    </p:spTree>
    <p:extLst>
      <p:ext uri="{BB962C8B-B14F-4D97-AF65-F5344CB8AC3E}">
        <p14:creationId xmlns:p14="http://schemas.microsoft.com/office/powerpoint/2010/main" val="3864929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fld id="{9295DF58-4118-4551-8C61-1A7ED177FA2D}" type="slidenum">
              <a:rPr lang="en-GB" noProof="0" smtClean="0"/>
              <a:pPr/>
              <a:t>13</a:t>
            </a:fld>
            <a:endParaRPr lang="en-GB" noProof="0" dirty="0"/>
          </a:p>
        </p:txBody>
      </p:sp>
      <p:sp>
        <p:nvSpPr>
          <p:cNvPr id="7" name="Title 6"/>
          <p:cNvSpPr>
            <a:spLocks noGrp="1"/>
          </p:cNvSpPr>
          <p:nvPr>
            <p:ph type="title"/>
          </p:nvPr>
        </p:nvSpPr>
        <p:spPr/>
        <p:txBody>
          <a:bodyPr/>
          <a:lstStyle/>
          <a:p>
            <a:r>
              <a:rPr lang="en-GB" b="1" dirty="0">
                <a:effectLst/>
                <a:latin typeface="Arial" panose="020B0604020202020204" pitchFamily="34" charset="0"/>
                <a:ea typeface="Calibri" panose="020F0502020204030204" pitchFamily="34" charset="0"/>
              </a:rPr>
              <a:t>Assumptions</a:t>
            </a:r>
            <a:br>
              <a:rPr lang="en-GB" b="1" dirty="0">
                <a:effectLst/>
                <a:latin typeface="Arial" panose="020B0604020202020204" pitchFamily="34" charset="0"/>
                <a:ea typeface="Calibri" panose="020F0502020204030204" pitchFamily="34" charset="0"/>
              </a:rPr>
            </a:b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4800" dirty="0">
              <a:latin typeface="Century Gothic" panose="020B0502020202020204" pitchFamily="34" charset="0"/>
            </a:endParaRPr>
          </a:p>
        </p:txBody>
      </p:sp>
      <p:sp>
        <p:nvSpPr>
          <p:cNvPr id="8" name="Text Placeholder 7"/>
          <p:cNvSpPr>
            <a:spLocks noGrp="1"/>
          </p:cNvSpPr>
          <p:nvPr>
            <p:ph type="body" sz="quarter" idx="13"/>
          </p:nvPr>
        </p:nvSpPr>
        <p:spPr>
          <a:xfrm>
            <a:off x="353632" y="1228568"/>
            <a:ext cx="8143875" cy="1368152"/>
          </a:xfrm>
        </p:spPr>
        <p:txBody>
          <a:bodyPr/>
          <a:lstStyle/>
          <a:p>
            <a:pPr marL="342900" indent="-342900">
              <a:buFont typeface="Wingdings" panose="05000000000000000000" pitchFamily="2" charset="2"/>
              <a:buChar char=""/>
            </a:pPr>
            <a:r>
              <a:rPr lang="en-GB" sz="1800" b="1" kern="100" dirty="0">
                <a:solidFill>
                  <a:srgbClr val="0D0D0D"/>
                </a:solidFill>
                <a:effectLst/>
                <a:latin typeface="Century Gothic" panose="020B0502020202020204" pitchFamily="34" charset="0"/>
                <a:ea typeface="Calibri" panose="020F0502020204030204" pitchFamily="34" charset="0"/>
                <a:cs typeface="Times New Roman" panose="02020603050405020304" pitchFamily="18" charset="0"/>
              </a:rPr>
              <a:t>6 People felt that assumptions were made about their knowledge particularly as their experience may be very different if their previous baby was born during lockdown.</a:t>
            </a:r>
            <a:endParaRPr lang="en-GB" sz="2400" dirty="0">
              <a:effectLst/>
              <a:latin typeface="Arial" panose="020B060402020202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C3EAD290-C94B-0DA2-8ED9-9317C3578B85}"/>
              </a:ext>
            </a:extLst>
          </p:cNvPr>
          <p:cNvSpPr txBox="1"/>
          <p:nvPr/>
        </p:nvSpPr>
        <p:spPr>
          <a:xfrm>
            <a:off x="405573" y="2420888"/>
            <a:ext cx="8388424" cy="2928687"/>
          </a:xfrm>
          <a:prstGeom prst="rect">
            <a:avLst/>
          </a:prstGeom>
          <a:noFill/>
        </p:spPr>
        <p:txBody>
          <a:bodyPr wrap="square">
            <a:spAutoFit/>
          </a:bodyPr>
          <a:lstStyle/>
          <a:p>
            <a:pPr>
              <a:lnSpc>
                <a:spcPct val="107000"/>
              </a:lnSpc>
              <a:spcAft>
                <a:spcPts val="800"/>
              </a:spcAft>
            </a:pPr>
            <a:r>
              <a:rPr lang="en-GB" sz="1800" kern="0" dirty="0">
                <a:solidFill>
                  <a:srgbClr val="004F6B"/>
                </a:solidFill>
                <a:effectLst/>
                <a:latin typeface="Century Gothic" panose="020B0502020202020204" pitchFamily="34" charset="0"/>
                <a:ea typeface="Times New Roman" panose="02020603050405020304" pitchFamily="18" charset="0"/>
                <a:cs typeface="Calibri" panose="020F0502020204030204" pitchFamily="34" charset="0"/>
              </a:rPr>
              <a:t>“This is my second baby – I felt that people have assumed that I know what I am doing so have not had a lot of support. My first baby was hospitalised due to weight loss during covid so I planned to pump so I could keep track of how much milk was going in. I have been pumping for 4 months. I called the national breastfeeding help line for support”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4F6B"/>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kern="100" dirty="0">
              <a:solidFill>
                <a:srgbClr val="004F6B"/>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5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4F6B"/>
                </a:solidFill>
                <a:effectLst/>
                <a:latin typeface="Century Gothic" panose="020B0502020202020204" pitchFamily="34" charset="0"/>
                <a:ea typeface="Times New Roman" panose="02020603050405020304" pitchFamily="18" charset="0"/>
                <a:cs typeface="Calibri" panose="020F0502020204030204" pitchFamily="34" charset="0"/>
              </a:rPr>
              <a:t>“This is my second child and I felt there was an assumption made that I knew what I was doing, but I didn’t breastfeed my first”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23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95DF58-4118-4551-8C61-1A7ED177FA2D}" type="slidenum">
              <a:rPr lang="en-GB" noProof="0" smtClean="0"/>
              <a:pPr/>
              <a:t>14</a:t>
            </a:fld>
            <a:endParaRPr lang="en-GB" noProof="0"/>
          </a:p>
        </p:txBody>
      </p:sp>
      <p:sp>
        <p:nvSpPr>
          <p:cNvPr id="5" name="Content Placeholder 4"/>
          <p:cNvSpPr>
            <a:spLocks noGrp="1"/>
          </p:cNvSpPr>
          <p:nvPr>
            <p:ph idx="1"/>
          </p:nvPr>
        </p:nvSpPr>
        <p:spPr>
          <a:xfrm>
            <a:off x="684698" y="189387"/>
            <a:ext cx="8280920" cy="672056"/>
          </a:xfrm>
        </p:spPr>
        <p:txBody>
          <a:bodyPr/>
          <a:lstStyle/>
          <a:p>
            <a:pPr lvl="1"/>
            <a:r>
              <a:rPr lang="en-GB" sz="2000" dirty="0">
                <a:solidFill>
                  <a:schemeClr val="bg1"/>
                </a:solidFill>
              </a:rPr>
              <a:t>Challenges faced by South Warwickshire residents</a:t>
            </a:r>
          </a:p>
        </p:txBody>
      </p:sp>
      <p:sp>
        <p:nvSpPr>
          <p:cNvPr id="3" name="TextBox 2">
            <a:extLst>
              <a:ext uri="{FF2B5EF4-FFF2-40B4-BE49-F238E27FC236}">
                <a16:creationId xmlns:a16="http://schemas.microsoft.com/office/drawing/2014/main" id="{A4E25D73-1CEA-912C-2214-AC94352CB3A4}"/>
              </a:ext>
            </a:extLst>
          </p:cNvPr>
          <p:cNvSpPr txBox="1"/>
          <p:nvPr/>
        </p:nvSpPr>
        <p:spPr>
          <a:xfrm>
            <a:off x="299438" y="5072756"/>
            <a:ext cx="7344816" cy="1077218"/>
          </a:xfrm>
          <a:prstGeom prst="rect">
            <a:avLst/>
          </a:prstGeom>
          <a:noFill/>
        </p:spPr>
        <p:txBody>
          <a:bodyPr wrap="square" rtlCol="0">
            <a:spAutoFit/>
          </a:bodyPr>
          <a:lstStyle/>
          <a:p>
            <a:r>
              <a:rPr lang="en-GB" sz="1600" b="1" kern="0" dirty="0">
                <a:solidFill>
                  <a:srgbClr val="004F6B"/>
                </a:solidFill>
                <a:latin typeface="Century Gothic" panose="020B0502020202020204" pitchFamily="34" charset="0"/>
                <a:ea typeface="Times New Roman" panose="02020603050405020304" pitchFamily="18" charset="0"/>
                <a:cs typeface="Calibri" panose="020F0502020204030204" pitchFamily="34" charset="0"/>
              </a:rPr>
              <a:t>“I was given a lot of advice around feeding, it was overwhelming. My baby was not latching, and I was given different advice from different people.” </a:t>
            </a:r>
            <a:endParaRPr lang="en-GB" sz="2000" b="1" kern="100" dirty="0">
              <a:latin typeface="Calibri" panose="020F0502020204030204" pitchFamily="34" charset="0"/>
              <a:ea typeface="Calibri" panose="020F0502020204030204" pitchFamily="34" charset="0"/>
              <a:cs typeface="Times New Roman" panose="02020603050405020304" pitchFamily="18" charset="0"/>
            </a:endParaRPr>
          </a:p>
          <a:p>
            <a:endParaRPr lang="en-GB" sz="1600" b="1" dirty="0">
              <a:solidFill>
                <a:srgbClr val="000000"/>
              </a:solidFill>
              <a:latin typeface="Century Gothic" panose="020B0502020202020204" pitchFamily="34" charset="0"/>
            </a:endParaRPr>
          </a:p>
        </p:txBody>
      </p:sp>
      <p:sp>
        <p:nvSpPr>
          <p:cNvPr id="6" name="Content Placeholder 4">
            <a:extLst>
              <a:ext uri="{FF2B5EF4-FFF2-40B4-BE49-F238E27FC236}">
                <a16:creationId xmlns:a16="http://schemas.microsoft.com/office/drawing/2014/main" id="{FCD89E5B-381A-3147-D8C8-C01B4D906E42}"/>
              </a:ext>
            </a:extLst>
          </p:cNvPr>
          <p:cNvSpPr txBox="1">
            <a:spLocks/>
          </p:cNvSpPr>
          <p:nvPr/>
        </p:nvSpPr>
        <p:spPr>
          <a:xfrm>
            <a:off x="-612576" y="3140968"/>
            <a:ext cx="9578194" cy="1425422"/>
          </a:xfrm>
          <a:prstGeom prst="rect">
            <a:avLst/>
          </a:prstGeom>
        </p:spPr>
        <p:txBody>
          <a:bodyPr vert="horz" lIns="0" tIns="0" rIns="0" bIns="0" rtlCol="0" anchor="t" anchorCtr="0">
            <a:noAutofit/>
          </a:bodyPr>
          <a:lstStyle>
            <a:lvl1pPr marL="898525" indent="-1588" algn="l" defTabSz="914400" rtl="0" eaLnBrk="1" latinLnBrk="0" hangingPunct="1">
              <a:lnSpc>
                <a:spcPts val="3800"/>
              </a:lnSpc>
              <a:spcBef>
                <a:spcPts val="0"/>
              </a:spcBef>
              <a:spcAft>
                <a:spcPts val="600"/>
              </a:spcAft>
              <a:buFont typeface="Arial" pitchFamily="34" charset="0"/>
              <a:buNone/>
              <a:defRPr sz="3200" b="1" kern="1200">
                <a:solidFill>
                  <a:schemeClr val="tx1"/>
                </a:solidFill>
                <a:latin typeface="Century Gothic" panose="020B0502020202020204" pitchFamily="34" charset="0"/>
                <a:ea typeface="+mn-ea"/>
                <a:cs typeface="+mn-cs"/>
              </a:defRPr>
            </a:lvl1pPr>
            <a:lvl2pPr marL="900000" indent="0" algn="l" defTabSz="914400" rtl="0" eaLnBrk="1" latinLnBrk="0" hangingPunct="1">
              <a:lnSpc>
                <a:spcPct val="100000"/>
              </a:lnSpc>
              <a:spcBef>
                <a:spcPts val="0"/>
              </a:spcBef>
              <a:spcAft>
                <a:spcPts val="1200"/>
              </a:spcAft>
              <a:buClr>
                <a:schemeClr val="accent1"/>
              </a:buClr>
              <a:buSzPct val="100000"/>
              <a:buFont typeface="Arial" pitchFamily="34" charset="0"/>
              <a:buNone/>
              <a:defRPr sz="1800" b="1" kern="1200">
                <a:solidFill>
                  <a:schemeClr val="tx2">
                    <a:lumMod val="50000"/>
                  </a:schemeClr>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GB" b="0" dirty="0">
                <a:solidFill>
                  <a:srgbClr val="004F6B"/>
                </a:solidFill>
              </a:rPr>
              <a:t>At three weeks old I met a member of the infant feeding team socially who was really frustrated that no one had made a referral…They were able to see us, diagnose and divide the tongue tie. I had pain, damage to the nipples, a baby who was losing weight and this could have been avoided. The infant feeding team were excellent, they gave good follow up and I could contact them after the tongue tie division. My baby is feeding well now.”</a:t>
            </a:r>
            <a:endParaRPr lang="en-GB" sz="1600" b="0" dirty="0">
              <a:solidFill>
                <a:srgbClr val="004F6B"/>
              </a:solidFill>
            </a:endParaRPr>
          </a:p>
        </p:txBody>
      </p:sp>
      <p:sp>
        <p:nvSpPr>
          <p:cNvPr id="7" name="Content Placeholder 4">
            <a:extLst>
              <a:ext uri="{FF2B5EF4-FFF2-40B4-BE49-F238E27FC236}">
                <a16:creationId xmlns:a16="http://schemas.microsoft.com/office/drawing/2014/main" id="{689A69ED-1E8C-67F2-D7C1-D4A9EE364D80}"/>
              </a:ext>
            </a:extLst>
          </p:cNvPr>
          <p:cNvSpPr txBox="1">
            <a:spLocks/>
          </p:cNvSpPr>
          <p:nvPr/>
        </p:nvSpPr>
        <p:spPr>
          <a:xfrm>
            <a:off x="212863" y="2078584"/>
            <a:ext cx="8280920" cy="1077122"/>
          </a:xfrm>
          <a:prstGeom prst="rect">
            <a:avLst/>
          </a:prstGeom>
        </p:spPr>
        <p:txBody>
          <a:bodyPr vert="horz" lIns="0" tIns="0" rIns="0" bIns="0" rtlCol="0" anchor="t" anchorCtr="0">
            <a:noAutofit/>
          </a:bodyPr>
          <a:lstStyle>
            <a:lvl1pPr marL="898525" indent="-1588" algn="l" defTabSz="914400" rtl="0" eaLnBrk="1" latinLnBrk="0" hangingPunct="1">
              <a:lnSpc>
                <a:spcPts val="3800"/>
              </a:lnSpc>
              <a:spcBef>
                <a:spcPts val="0"/>
              </a:spcBef>
              <a:spcAft>
                <a:spcPts val="600"/>
              </a:spcAft>
              <a:buFont typeface="Arial" pitchFamily="34" charset="0"/>
              <a:buNone/>
              <a:defRPr sz="3200" b="1" kern="1200">
                <a:solidFill>
                  <a:schemeClr val="tx1"/>
                </a:solidFill>
                <a:latin typeface="Century Gothic" panose="020B0502020202020204" pitchFamily="34" charset="0"/>
                <a:ea typeface="+mn-ea"/>
                <a:cs typeface="+mn-cs"/>
              </a:defRPr>
            </a:lvl1pPr>
            <a:lvl2pPr marL="900000" indent="0" algn="l" defTabSz="914400" rtl="0" eaLnBrk="1" latinLnBrk="0" hangingPunct="1">
              <a:lnSpc>
                <a:spcPct val="100000"/>
              </a:lnSpc>
              <a:spcBef>
                <a:spcPts val="0"/>
              </a:spcBef>
              <a:spcAft>
                <a:spcPts val="1200"/>
              </a:spcAft>
              <a:buClr>
                <a:schemeClr val="accent1"/>
              </a:buClr>
              <a:buSzPct val="100000"/>
              <a:buFont typeface="Arial" pitchFamily="34" charset="0"/>
              <a:buNone/>
              <a:defRPr sz="1800" b="1" kern="1200">
                <a:solidFill>
                  <a:schemeClr val="tx2">
                    <a:lumMod val="50000"/>
                  </a:schemeClr>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buFont typeface="Wingdings" panose="05000000000000000000" pitchFamily="2" charset="2"/>
              <a:buChar char=""/>
            </a:pPr>
            <a:endParaRPr lang="en-GB" sz="24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Content Placeholder 4">
            <a:extLst>
              <a:ext uri="{FF2B5EF4-FFF2-40B4-BE49-F238E27FC236}">
                <a16:creationId xmlns:a16="http://schemas.microsoft.com/office/drawing/2014/main" id="{FF870052-0C0E-49FC-CBEC-8451B9690A28}"/>
              </a:ext>
            </a:extLst>
          </p:cNvPr>
          <p:cNvSpPr txBox="1">
            <a:spLocks/>
          </p:cNvSpPr>
          <p:nvPr/>
        </p:nvSpPr>
        <p:spPr>
          <a:xfrm>
            <a:off x="-601252" y="2105970"/>
            <a:ext cx="9578194" cy="818974"/>
          </a:xfrm>
          <a:prstGeom prst="rect">
            <a:avLst/>
          </a:prstGeom>
        </p:spPr>
        <p:txBody>
          <a:bodyPr vert="horz" lIns="0" tIns="0" rIns="0" bIns="0" rtlCol="0" anchor="t" anchorCtr="0">
            <a:noAutofit/>
          </a:bodyPr>
          <a:lstStyle>
            <a:lvl1pPr marL="898525" indent="-1588" algn="l" defTabSz="914400" rtl="0" eaLnBrk="1" latinLnBrk="0" hangingPunct="1">
              <a:lnSpc>
                <a:spcPts val="3800"/>
              </a:lnSpc>
              <a:spcBef>
                <a:spcPts val="0"/>
              </a:spcBef>
              <a:spcAft>
                <a:spcPts val="600"/>
              </a:spcAft>
              <a:buFont typeface="Arial" pitchFamily="34" charset="0"/>
              <a:buNone/>
              <a:defRPr sz="3200" b="1" kern="1200">
                <a:solidFill>
                  <a:schemeClr val="tx1"/>
                </a:solidFill>
                <a:latin typeface="Century Gothic" panose="020B0502020202020204" pitchFamily="34" charset="0"/>
                <a:ea typeface="+mn-ea"/>
                <a:cs typeface="+mn-cs"/>
              </a:defRPr>
            </a:lvl1pPr>
            <a:lvl2pPr marL="900000" indent="0" algn="l" defTabSz="914400" rtl="0" eaLnBrk="1" latinLnBrk="0" hangingPunct="1">
              <a:lnSpc>
                <a:spcPct val="100000"/>
              </a:lnSpc>
              <a:spcBef>
                <a:spcPts val="0"/>
              </a:spcBef>
              <a:spcAft>
                <a:spcPts val="1200"/>
              </a:spcAft>
              <a:buClr>
                <a:schemeClr val="accent1"/>
              </a:buClr>
              <a:buSzPct val="100000"/>
              <a:buFont typeface="Arial" pitchFamily="34" charset="0"/>
              <a:buNone/>
              <a:defRPr sz="1800" b="1" kern="1200">
                <a:solidFill>
                  <a:schemeClr val="tx2">
                    <a:lumMod val="50000"/>
                  </a:schemeClr>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GB" sz="1600" kern="0" dirty="0">
                <a:solidFill>
                  <a:srgbClr val="004F6B"/>
                </a:solidFill>
                <a:ea typeface="Times New Roman" panose="02020603050405020304" pitchFamily="18" charset="0"/>
                <a:cs typeface="Calibri" panose="020F0502020204030204" pitchFamily="34" charset="0"/>
              </a:rPr>
              <a:t>”I live in Warwickshire and birthed in Coventry so fell between areas and didn’t get the right contacts or support with feeding – I had intended to breastfeed originally.</a:t>
            </a:r>
            <a:r>
              <a:rPr lang="en-GB" sz="1600" kern="100" dirty="0">
                <a:latin typeface="Calibri" panose="020F0502020204030204" pitchFamily="34" charset="0"/>
                <a:ea typeface="Calibri" panose="020F0502020204030204" pitchFamily="34" charset="0"/>
                <a:cs typeface="Times New Roman" panose="02020603050405020304" pitchFamily="18" charset="0"/>
              </a:rPr>
              <a:t> </a:t>
            </a:r>
            <a:r>
              <a:rPr lang="en-GB" sz="1600" kern="0" dirty="0">
                <a:solidFill>
                  <a:srgbClr val="004F6B"/>
                </a:solidFill>
                <a:ea typeface="Times New Roman" panose="02020603050405020304" pitchFamily="18" charset="0"/>
                <a:cs typeface="Calibri" panose="020F0502020204030204" pitchFamily="34" charset="0"/>
              </a:rPr>
              <a:t>I was not told about any support with feeding, it would have been less of an unknown.”</a:t>
            </a:r>
          </a:p>
          <a:p>
            <a:pPr lvl="1"/>
            <a:endParaRPr lang="en-US" sz="1600" b="0" dirty="0">
              <a:solidFill>
                <a:srgbClr val="000000"/>
              </a:solidFill>
            </a:endParaRPr>
          </a:p>
        </p:txBody>
      </p:sp>
      <p:sp>
        <p:nvSpPr>
          <p:cNvPr id="10" name="TextBox 9">
            <a:extLst>
              <a:ext uri="{FF2B5EF4-FFF2-40B4-BE49-F238E27FC236}">
                <a16:creationId xmlns:a16="http://schemas.microsoft.com/office/drawing/2014/main" id="{E9756240-9FA4-8317-31CB-B6A3C65FB8F4}"/>
              </a:ext>
            </a:extLst>
          </p:cNvPr>
          <p:cNvSpPr txBox="1"/>
          <p:nvPr/>
        </p:nvSpPr>
        <p:spPr>
          <a:xfrm>
            <a:off x="1271921" y="692696"/>
            <a:ext cx="7693697" cy="1262590"/>
          </a:xfrm>
          <a:prstGeom prst="rect">
            <a:avLst/>
          </a:prstGeom>
          <a:noFill/>
        </p:spPr>
        <p:txBody>
          <a:bodyPr wrap="square">
            <a:spAutoFit/>
          </a:bodyPr>
          <a:lstStyle/>
          <a:p>
            <a:pPr>
              <a:lnSpc>
                <a:spcPct val="107000"/>
              </a:lnSpc>
              <a:spcAft>
                <a:spcPts val="800"/>
              </a:spcAft>
            </a:pPr>
            <a:r>
              <a:rPr lang="en-GB" sz="1800" kern="0" dirty="0">
                <a:solidFill>
                  <a:srgbClr val="004F6B"/>
                </a:solidFill>
                <a:effectLst/>
                <a:latin typeface="Century Gothic" panose="020B0502020202020204" pitchFamily="34" charset="0"/>
                <a:ea typeface="Times New Roman" panose="02020603050405020304" pitchFamily="18" charset="0"/>
                <a:cs typeface="Calibri" panose="020F0502020204030204" pitchFamily="34" charset="0"/>
              </a:rPr>
              <a:t>“They felt short of staff. I had appointments with the infant feeding team, but they also felt stretched. It is difficult to start breastfeeding after a difficult birth when you are stressed and tired. Lots of people want to help but don’t have enough time.”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fld id="{9295DF58-4118-4551-8C61-1A7ED177FA2D}" type="slidenum">
              <a:rPr lang="en-GB" noProof="0" smtClean="0"/>
              <a:pPr/>
              <a:t>15</a:t>
            </a:fld>
            <a:endParaRPr lang="en-GB" noProof="0" dirty="0"/>
          </a:p>
        </p:txBody>
      </p:sp>
      <p:sp>
        <p:nvSpPr>
          <p:cNvPr id="7" name="Title 6"/>
          <p:cNvSpPr>
            <a:spLocks noGrp="1"/>
          </p:cNvSpPr>
          <p:nvPr>
            <p:ph type="title"/>
          </p:nvPr>
        </p:nvSpPr>
        <p:spPr/>
        <p:txBody>
          <a:bodyPr/>
          <a:lstStyle/>
          <a:p>
            <a:r>
              <a:rPr lang="en-GB" dirty="0">
                <a:latin typeface="Arial" panose="020B0604020202020204" pitchFamily="34" charset="0"/>
                <a:ea typeface="Calibri" panose="020F0502020204030204" pitchFamily="34" charset="0"/>
              </a:rPr>
              <a:t>Suggestions from </a:t>
            </a:r>
            <a:r>
              <a:rPr lang="en-GB">
                <a:latin typeface="Arial" panose="020B0604020202020204" pitchFamily="34" charset="0"/>
                <a:ea typeface="Calibri" panose="020F0502020204030204" pitchFamily="34" charset="0"/>
              </a:rPr>
              <a:t>the Feedback</a:t>
            </a:r>
            <a:br>
              <a:rPr lang="en-GB" b="1" dirty="0">
                <a:effectLst/>
                <a:latin typeface="Arial" panose="020B0604020202020204" pitchFamily="34" charset="0"/>
                <a:ea typeface="Calibri" panose="020F0502020204030204" pitchFamily="34" charset="0"/>
              </a:rPr>
            </a:b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4800" dirty="0">
              <a:latin typeface="Century Gothic" panose="020B0502020202020204" pitchFamily="34" charset="0"/>
            </a:endParaRPr>
          </a:p>
        </p:txBody>
      </p:sp>
      <p:sp>
        <p:nvSpPr>
          <p:cNvPr id="8" name="Text Placeholder 7"/>
          <p:cNvSpPr>
            <a:spLocks noGrp="1"/>
          </p:cNvSpPr>
          <p:nvPr>
            <p:ph type="body" sz="quarter" idx="13"/>
          </p:nvPr>
        </p:nvSpPr>
        <p:spPr>
          <a:xfrm>
            <a:off x="353632" y="1412776"/>
            <a:ext cx="8143875" cy="1368152"/>
          </a:xfrm>
        </p:spPr>
        <p:txBody>
          <a:bodyPr/>
          <a:lstStyle/>
          <a:p>
            <a:pPr marL="342900" indent="-342900">
              <a:buFont typeface="Wingdings" panose="05000000000000000000" pitchFamily="2" charset="2"/>
              <a:buChar char=""/>
            </a:pPr>
            <a:r>
              <a:rPr lang="en-GB" kern="100" dirty="0">
                <a:solidFill>
                  <a:srgbClr val="0D0D0D"/>
                </a:solidFill>
                <a:ea typeface="Calibri" panose="020F0502020204030204" pitchFamily="34" charset="0"/>
                <a:cs typeface="Times New Roman" panose="02020603050405020304" pitchFamily="18" charset="0"/>
              </a:rPr>
              <a:t>Signposting for all parents (regardless of gender, previous experience and method of feeding) to infant feeding support services.</a:t>
            </a:r>
          </a:p>
          <a:p>
            <a:pPr marL="342900" indent="-342900">
              <a:buFont typeface="Wingdings" panose="05000000000000000000" pitchFamily="2" charset="2"/>
              <a:buChar char=""/>
            </a:pPr>
            <a:r>
              <a:rPr lang="en-GB" kern="100" dirty="0">
                <a:solidFill>
                  <a:srgbClr val="0D0D0D"/>
                </a:solidFill>
                <a:ea typeface="Calibri" panose="020F0502020204030204" pitchFamily="34" charset="0"/>
                <a:cs typeface="Times New Roman" panose="02020603050405020304" pitchFamily="18" charset="0"/>
              </a:rPr>
              <a:t>Clear r</a:t>
            </a:r>
            <a:r>
              <a:rPr lang="en-GB" kern="100" dirty="0">
                <a:solidFill>
                  <a:srgbClr val="0D0D0D"/>
                </a:solidFill>
                <a:effectLst/>
                <a:ea typeface="Calibri" panose="020F0502020204030204" pitchFamily="34" charset="0"/>
                <a:cs typeface="Times New Roman" panose="02020603050405020304" pitchFamily="18" charset="0"/>
              </a:rPr>
              <a:t>eferrals for tongue tie.</a:t>
            </a:r>
          </a:p>
          <a:p>
            <a:pPr marL="342900" indent="-342900">
              <a:buFont typeface="Wingdings" panose="05000000000000000000" pitchFamily="2" charset="2"/>
              <a:buChar char=""/>
            </a:pPr>
            <a:r>
              <a:rPr lang="en-GB" kern="100" dirty="0">
                <a:solidFill>
                  <a:srgbClr val="0D0D0D"/>
                </a:solidFill>
                <a:ea typeface="Calibri" panose="020F0502020204030204" pitchFamily="34" charset="0"/>
                <a:cs typeface="Times New Roman" panose="02020603050405020304" pitchFamily="18" charset="0"/>
              </a:rPr>
              <a:t>Consistent advice to be given from health care professionals. </a:t>
            </a:r>
          </a:p>
          <a:p>
            <a:pPr marL="342900" indent="-342900">
              <a:buFont typeface="Wingdings" panose="05000000000000000000" pitchFamily="2" charset="2"/>
              <a:buChar char=""/>
            </a:pPr>
            <a:r>
              <a:rPr lang="en-GB" kern="100" dirty="0">
                <a:solidFill>
                  <a:srgbClr val="0D0D0D"/>
                </a:solidFill>
                <a:effectLst/>
                <a:ea typeface="Calibri" panose="020F0502020204030204" pitchFamily="34" charset="0"/>
                <a:cs typeface="Times New Roman" panose="02020603050405020304" pitchFamily="18" charset="0"/>
              </a:rPr>
              <a:t>Coventry and Warwickshire universal support.</a:t>
            </a:r>
            <a:endParaRPr lang="en-GB" dirty="0">
              <a:effectLst/>
              <a:ea typeface="Calibri" panose="020F0502020204030204" pitchFamily="34" charset="0"/>
            </a:endParaRPr>
          </a:p>
        </p:txBody>
      </p:sp>
      <p:sp>
        <p:nvSpPr>
          <p:cNvPr id="3" name="TextBox 2">
            <a:extLst>
              <a:ext uri="{FF2B5EF4-FFF2-40B4-BE49-F238E27FC236}">
                <a16:creationId xmlns:a16="http://schemas.microsoft.com/office/drawing/2014/main" id="{C3EAD290-C94B-0DA2-8ED9-9317C3578B85}"/>
              </a:ext>
            </a:extLst>
          </p:cNvPr>
          <p:cNvSpPr txBox="1"/>
          <p:nvPr/>
        </p:nvSpPr>
        <p:spPr>
          <a:xfrm>
            <a:off x="457200" y="3918300"/>
            <a:ext cx="8388424" cy="1558953"/>
          </a:xfrm>
          <a:prstGeom prst="rect">
            <a:avLst/>
          </a:prstGeom>
          <a:noFill/>
        </p:spPr>
        <p:txBody>
          <a:bodyPr wrap="square">
            <a:spAutoFit/>
          </a:bodyPr>
          <a:lstStyle/>
          <a:p>
            <a:pPr>
              <a:lnSpc>
                <a:spcPct val="107000"/>
              </a:lnSpc>
              <a:spcAft>
                <a:spcPts val="800"/>
              </a:spcAft>
            </a:pPr>
            <a:r>
              <a:rPr lang="en-GB" sz="1800" kern="0" dirty="0">
                <a:solidFill>
                  <a:srgbClr val="004F6B"/>
                </a:solidFill>
                <a:effectLst/>
                <a:latin typeface="Century Gothic" panose="020B0502020202020204" pitchFamily="34" charset="0"/>
                <a:ea typeface="Times New Roman" panose="02020603050405020304" pitchFamily="18" charset="0"/>
                <a:cs typeface="Calibri" panose="020F0502020204030204" pitchFamily="34" charset="0"/>
              </a:rPr>
              <a:t>“This is my fourth child, but the first that I have breast fed. When I got home after birth, I could tell he hadn't fed well. I called the infant feeding team and spoke to an amazing lady who came over to my house within the hour. She helped with latching, and I knew that if I needed support, I was able to call them for the first month. My health visitor is fab.”</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2851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fld id="{9295DF58-4118-4551-8C61-1A7ED177FA2D}" type="slidenum">
              <a:rPr lang="en-GB" noProof="0" smtClean="0"/>
              <a:pPr/>
              <a:t>16</a:t>
            </a:fld>
            <a:endParaRPr lang="en-GB" noProof="0" dirty="0"/>
          </a:p>
        </p:txBody>
      </p:sp>
      <p:sp>
        <p:nvSpPr>
          <p:cNvPr id="7" name="Title 6"/>
          <p:cNvSpPr>
            <a:spLocks noGrp="1"/>
          </p:cNvSpPr>
          <p:nvPr>
            <p:ph type="title"/>
          </p:nvPr>
        </p:nvSpPr>
        <p:spPr/>
        <p:txBody>
          <a:bodyPr/>
          <a:lstStyle/>
          <a:p>
            <a:r>
              <a:rPr lang="en-GB" dirty="0">
                <a:latin typeface="Arial" panose="020B0604020202020204" pitchFamily="34" charset="0"/>
                <a:ea typeface="Calibri" panose="020F0502020204030204" pitchFamily="34" charset="0"/>
              </a:rPr>
              <a:t>Response to the Report</a:t>
            </a:r>
            <a:br>
              <a:rPr lang="en-GB" b="1" dirty="0">
                <a:effectLst/>
                <a:latin typeface="Arial" panose="020B0604020202020204" pitchFamily="34" charset="0"/>
                <a:ea typeface="Calibri" panose="020F0502020204030204" pitchFamily="34" charset="0"/>
              </a:rPr>
            </a:b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4800" dirty="0">
              <a:latin typeface="Century Gothic" panose="020B0502020202020204" pitchFamily="34" charset="0"/>
            </a:endParaRPr>
          </a:p>
        </p:txBody>
      </p:sp>
      <p:sp>
        <p:nvSpPr>
          <p:cNvPr id="8" name="Text Placeholder 7"/>
          <p:cNvSpPr>
            <a:spLocks noGrp="1"/>
          </p:cNvSpPr>
          <p:nvPr>
            <p:ph type="body" sz="quarter" idx="13"/>
          </p:nvPr>
        </p:nvSpPr>
        <p:spPr>
          <a:xfrm>
            <a:off x="353632" y="1412776"/>
            <a:ext cx="8143875" cy="1368152"/>
          </a:xfrm>
        </p:spPr>
        <p:txBody>
          <a:bodyPr/>
          <a:lstStyle/>
          <a:p>
            <a:pPr marL="342900" indent="-342900">
              <a:buFont typeface="Wingdings" panose="05000000000000000000" pitchFamily="2" charset="2"/>
              <a:buChar char=""/>
            </a:pPr>
            <a:r>
              <a:rPr lang="en-GB" sz="1800" dirty="0">
                <a:solidFill>
                  <a:srgbClr val="004F6B"/>
                </a:solidFill>
                <a:effectLst/>
                <a:ea typeface="Calibri" panose="020F0502020204030204" pitchFamily="34" charset="0"/>
              </a:rPr>
              <a:t>“Really valuable information”</a:t>
            </a:r>
          </a:p>
          <a:p>
            <a:pPr marL="342900" indent="-342900">
              <a:buFont typeface="Wingdings" panose="05000000000000000000" pitchFamily="2" charset="2"/>
              <a:buChar char=""/>
            </a:pPr>
            <a:r>
              <a:rPr lang="en-GB" dirty="0">
                <a:solidFill>
                  <a:srgbClr val="004F6B"/>
                </a:solidFill>
                <a:ea typeface="Calibri" panose="020F0502020204030204" pitchFamily="34" charset="0"/>
              </a:rPr>
              <a:t>“S</a:t>
            </a:r>
            <a:r>
              <a:rPr lang="en-GB" sz="1800" dirty="0">
                <a:solidFill>
                  <a:srgbClr val="004F6B"/>
                </a:solidFill>
                <a:effectLst/>
                <a:ea typeface="Calibri" panose="020F0502020204030204" pitchFamily="34" charset="0"/>
              </a:rPr>
              <a:t>uper informative. This information will definitely help us form our strategy”.</a:t>
            </a:r>
          </a:p>
          <a:p>
            <a:endParaRPr lang="en-GB" kern="100" dirty="0">
              <a:solidFill>
                <a:srgbClr val="0D0D0D"/>
              </a:solidFill>
              <a:effectLs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553B188-2729-CCCF-0DB4-4E352C6C6F02}"/>
              </a:ext>
            </a:extLst>
          </p:cNvPr>
          <p:cNvPicPr>
            <a:picLocks noChangeAspect="1"/>
          </p:cNvPicPr>
          <p:nvPr/>
        </p:nvPicPr>
        <p:blipFill rotWithShape="1">
          <a:blip r:embed="rId2"/>
          <a:srcRect r="34250" b="44750"/>
          <a:stretch/>
        </p:blipFill>
        <p:spPr>
          <a:xfrm>
            <a:off x="5292080" y="2542593"/>
            <a:ext cx="3652194" cy="3068960"/>
          </a:xfrm>
          <a:prstGeom prst="rect">
            <a:avLst/>
          </a:prstGeom>
        </p:spPr>
      </p:pic>
      <p:sp>
        <p:nvSpPr>
          <p:cNvPr id="9" name="TextBox 8">
            <a:extLst>
              <a:ext uri="{FF2B5EF4-FFF2-40B4-BE49-F238E27FC236}">
                <a16:creationId xmlns:a16="http://schemas.microsoft.com/office/drawing/2014/main" id="{662DEDFB-2BF0-50D4-B3BD-4938D1D990BB}"/>
              </a:ext>
            </a:extLst>
          </p:cNvPr>
          <p:cNvSpPr txBox="1"/>
          <p:nvPr/>
        </p:nvSpPr>
        <p:spPr>
          <a:xfrm>
            <a:off x="353632" y="3753907"/>
            <a:ext cx="4794432" cy="1477328"/>
          </a:xfrm>
          <a:prstGeom prst="rect">
            <a:avLst/>
          </a:prstGeom>
          <a:noFill/>
        </p:spPr>
        <p:txBody>
          <a:bodyPr wrap="square" rtlCol="0">
            <a:spAutoFit/>
          </a:bodyPr>
          <a:lstStyle/>
          <a:p>
            <a:r>
              <a:rPr lang="en-GB" dirty="0">
                <a:hlinkClick r:id="rId3"/>
              </a:rPr>
              <a:t>Read our report on Perinatal mental health</a:t>
            </a:r>
            <a:endParaRPr lang="en-GB" dirty="0"/>
          </a:p>
          <a:p>
            <a:endParaRPr lang="en-GB" dirty="0"/>
          </a:p>
          <a:p>
            <a:r>
              <a:rPr lang="en-GB" dirty="0">
                <a:hlinkClick r:id="rId4"/>
              </a:rPr>
              <a:t>Read our information on support services for new parents</a:t>
            </a:r>
            <a:endParaRPr lang="en-GB" dirty="0"/>
          </a:p>
        </p:txBody>
      </p:sp>
    </p:spTree>
    <p:extLst>
      <p:ext uri="{BB962C8B-B14F-4D97-AF65-F5344CB8AC3E}">
        <p14:creationId xmlns:p14="http://schemas.microsoft.com/office/powerpoint/2010/main" val="1737342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3568" y="260648"/>
            <a:ext cx="4143375" cy="4357687"/>
          </a:xfrm>
        </p:spPr>
        <p:txBody>
          <a:bodyPr/>
          <a:lstStyle/>
          <a:p>
            <a:r>
              <a:rPr lang="en-GB" dirty="0">
                <a:latin typeface="Century Gothic" panose="020B0502020202020204" pitchFamily="34" charset="0"/>
              </a:rPr>
              <a:t>For more information</a:t>
            </a:r>
          </a:p>
          <a:p>
            <a:pPr lvl="1"/>
            <a:r>
              <a:rPr lang="en-GB" dirty="0">
                <a:latin typeface="Century Gothic" panose="020B0502020202020204" pitchFamily="34" charset="0"/>
              </a:rPr>
              <a:t>Healthwatch </a:t>
            </a:r>
            <a:r>
              <a:rPr lang="en-GB" dirty="0"/>
              <a:t>Warwickshire</a:t>
            </a:r>
          </a:p>
          <a:p>
            <a:pPr lvl="1"/>
            <a:r>
              <a:rPr lang="en-GB" dirty="0">
                <a:latin typeface="Century Gothic" panose="020B0502020202020204" pitchFamily="34" charset="0"/>
              </a:rPr>
              <a:t>4-6 Clemens Street</a:t>
            </a:r>
          </a:p>
          <a:p>
            <a:pPr lvl="1"/>
            <a:r>
              <a:rPr lang="en-GB" dirty="0"/>
              <a:t>Leamington Spa, CV31 2DL</a:t>
            </a:r>
          </a:p>
          <a:p>
            <a:pPr lvl="1"/>
            <a:endParaRPr lang="en-GB" dirty="0">
              <a:latin typeface="Century Gothic" panose="020B0502020202020204" pitchFamily="34" charset="0"/>
            </a:endParaRPr>
          </a:p>
          <a:p>
            <a:pPr lvl="2">
              <a:spcAft>
                <a:spcPts val="600"/>
              </a:spcAft>
            </a:pPr>
            <a:r>
              <a:rPr lang="en-GB" dirty="0">
                <a:latin typeface="Century Gothic" panose="020B0502020202020204" pitchFamily="34" charset="0"/>
              </a:rPr>
              <a:t>www.healthwatchwarwickshire.co.uk</a:t>
            </a:r>
          </a:p>
          <a:p>
            <a:pPr lvl="2">
              <a:spcAft>
                <a:spcPts val="600"/>
              </a:spcAft>
            </a:pPr>
            <a:r>
              <a:rPr lang="en-GB" dirty="0">
                <a:latin typeface="Century Gothic" panose="020B0502020202020204" pitchFamily="34" charset="0"/>
              </a:rPr>
              <a:t>t: </a:t>
            </a:r>
            <a:r>
              <a:rPr lang="en-GB" dirty="0"/>
              <a:t>01926 422823</a:t>
            </a:r>
            <a:endParaRPr lang="en-GB" dirty="0">
              <a:latin typeface="Century Gothic" panose="020B0502020202020204" pitchFamily="34" charset="0"/>
            </a:endParaRPr>
          </a:p>
          <a:p>
            <a:pPr lvl="2">
              <a:spcAft>
                <a:spcPts val="600"/>
              </a:spcAft>
            </a:pPr>
            <a:r>
              <a:rPr lang="en-GB" dirty="0">
                <a:latin typeface="Century Gothic" panose="020B0502020202020204" pitchFamily="34" charset="0"/>
              </a:rPr>
              <a:t>e: </a:t>
            </a:r>
            <a:r>
              <a:rPr lang="en-GB" dirty="0">
                <a:hlinkClick r:id="rId2"/>
              </a:rPr>
              <a:t>info@healthwatchwarwickshire.co.uk</a:t>
            </a:r>
            <a:endParaRPr lang="en-GB" dirty="0">
              <a:latin typeface="Century Gothic" panose="020B0502020202020204" pitchFamily="34" charset="0"/>
            </a:endParaRPr>
          </a:p>
          <a:p>
            <a:pPr lvl="2">
              <a:spcAft>
                <a:spcPts val="600"/>
              </a:spcAft>
            </a:pPr>
            <a:endParaRPr lang="en-GB" dirty="0">
              <a:latin typeface="Century Gothic" panose="020B0502020202020204" pitchFamily="34" charset="0"/>
            </a:endParaRPr>
          </a:p>
          <a:p>
            <a:pPr lvl="2">
              <a:spcAft>
                <a:spcPts val="600"/>
              </a:spcAft>
              <a:tabLst>
                <a:tab pos="216000" algn="l"/>
              </a:tabLst>
            </a:pPr>
            <a:r>
              <a:rPr lang="en-GB" dirty="0">
                <a:latin typeface="Century Gothic" panose="020B0502020202020204" pitchFamily="34" charset="0"/>
              </a:rPr>
              <a:t>	@HealthwatchWarw</a:t>
            </a:r>
          </a:p>
          <a:p>
            <a:pPr lvl="2">
              <a:spcAft>
                <a:spcPts val="600"/>
              </a:spcAft>
            </a:pPr>
            <a:r>
              <a:rPr lang="en-GB" dirty="0">
                <a:latin typeface="Century Gothic" panose="020B0502020202020204" pitchFamily="34" charset="0"/>
              </a:rPr>
              <a:t>	</a:t>
            </a:r>
            <a:r>
              <a:rPr lang="en-GB" dirty="0"/>
              <a:t>@HealthwatchWarw</a:t>
            </a:r>
          </a:p>
          <a:p>
            <a:pPr lvl="2">
              <a:spcAft>
                <a:spcPts val="600"/>
              </a:spcAft>
            </a:pPr>
            <a:r>
              <a:rPr lang="en-GB" dirty="0">
                <a:latin typeface="Century Gothic" panose="020B0502020202020204" pitchFamily="34" charset="0"/>
              </a:rPr>
              <a:t>	@healthwatch_warwickshire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fld id="{9295DF58-4118-4551-8C61-1A7ED177FA2D}" type="slidenum">
              <a:rPr lang="en-GB" noProof="0" smtClean="0"/>
              <a:pPr/>
              <a:t>2</a:t>
            </a:fld>
            <a:endParaRPr lang="en-GB" noProof="0" dirty="0"/>
          </a:p>
        </p:txBody>
      </p:sp>
      <p:sp>
        <p:nvSpPr>
          <p:cNvPr id="7" name="Title 6"/>
          <p:cNvSpPr>
            <a:spLocks noGrp="1"/>
          </p:cNvSpPr>
          <p:nvPr>
            <p:ph type="title"/>
          </p:nvPr>
        </p:nvSpPr>
        <p:spPr/>
        <p:txBody>
          <a:bodyPr/>
          <a:lstStyle/>
          <a:p>
            <a:r>
              <a:rPr lang="en-GB" b="1" dirty="0">
                <a:effectLst/>
                <a:latin typeface="Arial" panose="020B0604020202020204" pitchFamily="34" charset="0"/>
                <a:ea typeface="Calibri" panose="020F0502020204030204" pitchFamily="34" charset="0"/>
              </a:rPr>
              <a:t>Breastfeeding and Infant Feeding Strategy</a:t>
            </a:r>
            <a:br>
              <a:rPr lang="en-GB" b="1" dirty="0">
                <a:effectLst/>
                <a:latin typeface="Arial" panose="020B0604020202020204" pitchFamily="34" charset="0"/>
                <a:ea typeface="Calibri" panose="020F0502020204030204" pitchFamily="34" charset="0"/>
              </a:rPr>
            </a:br>
            <a:endParaRPr lang="en-GB" sz="4800" dirty="0">
              <a:latin typeface="Century Gothic" panose="020B0502020202020204" pitchFamily="34" charset="0"/>
            </a:endParaRPr>
          </a:p>
        </p:txBody>
      </p:sp>
      <p:sp>
        <p:nvSpPr>
          <p:cNvPr id="8" name="Text Placeholder 7"/>
          <p:cNvSpPr>
            <a:spLocks noGrp="1"/>
          </p:cNvSpPr>
          <p:nvPr>
            <p:ph type="body" sz="quarter" idx="13"/>
          </p:nvPr>
        </p:nvSpPr>
        <p:spPr>
          <a:xfrm>
            <a:off x="334348" y="1196752"/>
            <a:ext cx="8630140" cy="2868301"/>
          </a:xfrm>
        </p:spPr>
        <p:txBody>
          <a:bodyPr/>
          <a:lstStyle/>
          <a:p>
            <a:pPr marL="342900" lvl="0" indent="-342900">
              <a:buFont typeface="Wingdings" panose="05000000000000000000" pitchFamily="2" charset="2"/>
              <a:buChar char=""/>
            </a:pPr>
            <a:r>
              <a:rPr lang="en-GB" kern="100" dirty="0">
                <a:solidFill>
                  <a:srgbClr val="000000"/>
                </a:solidFill>
                <a:ea typeface="Calibri" panose="020F0502020204030204" pitchFamily="34" charset="0"/>
                <a:cs typeface="Arial" panose="020B0604020202020204" pitchFamily="34" charset="0"/>
              </a:rPr>
              <a:t>Healthwatch Warwickshire are part of the steering group for the Coventry and Warwickshire Integrated Care System’s new Breastfeeding and infant feeding strategy.</a:t>
            </a:r>
          </a:p>
          <a:p>
            <a:pPr marL="342900" lvl="0" indent="-342900">
              <a:buFont typeface="Wingdings" panose="05000000000000000000" pitchFamily="2" charset="2"/>
              <a:buChar char=""/>
            </a:pPr>
            <a:endParaRPr lang="en-GB" sz="100" kern="100" dirty="0">
              <a:solidFill>
                <a:srgbClr val="000000"/>
              </a:solidFill>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pPr>
            <a:r>
              <a:rPr lang="en-GB" b="0" kern="100" dirty="0">
                <a:solidFill>
                  <a:srgbClr val="000000"/>
                </a:solidFill>
                <a:ea typeface="Calibri" panose="020F0502020204030204" pitchFamily="34" charset="0"/>
                <a:cs typeface="Arial" panose="020B0604020202020204" pitchFamily="34" charset="0"/>
              </a:rPr>
              <a:t>We promoted a Coventry and Warwickshire wide survey to capture feedback from new parents throughout the area.</a:t>
            </a:r>
          </a:p>
          <a:p>
            <a:pPr marL="342900" lvl="0" indent="-342900">
              <a:buFont typeface="Wingdings" panose="05000000000000000000" pitchFamily="2" charset="2"/>
              <a:buChar char=""/>
            </a:pPr>
            <a:r>
              <a:rPr lang="en-GB" b="0" kern="100" dirty="0">
                <a:solidFill>
                  <a:srgbClr val="000000"/>
                </a:solidFill>
                <a:ea typeface="Calibri" panose="020F0502020204030204" pitchFamily="34" charset="0"/>
                <a:cs typeface="Arial" panose="020B0604020202020204" pitchFamily="34" charset="0"/>
              </a:rPr>
              <a:t>We conducted targeted engagement in South Warwickshire due to the differences in provision of infant feeding services in that area.</a:t>
            </a:r>
          </a:p>
          <a:p>
            <a:pPr marL="342900" lvl="0" indent="-342900">
              <a:buFont typeface="Wingdings" panose="05000000000000000000" pitchFamily="2" charset="2"/>
              <a:buChar char=""/>
            </a:pPr>
            <a:r>
              <a:rPr lang="en-GB" b="0" kern="100" dirty="0">
                <a:solidFill>
                  <a:srgbClr val="000000"/>
                </a:solidFill>
                <a:ea typeface="Calibri" panose="020F0502020204030204" pitchFamily="34" charset="0"/>
                <a:cs typeface="Arial" panose="020B0604020202020204" pitchFamily="34" charset="0"/>
              </a:rPr>
              <a:t>We presented our finding to the steering group to inform the strategy, Warwick hospital maternity and health visiting leads.</a:t>
            </a:r>
          </a:p>
          <a:p>
            <a:pPr marL="342900" indent="-342900">
              <a:buFont typeface="Wingdings" panose="05000000000000000000" pitchFamily="2" charset="2"/>
              <a:buChar char=""/>
            </a:pPr>
            <a:endParaRPr lang="en-GB" sz="1200" dirty="0">
              <a:solidFill>
                <a:srgbClr val="004F6B"/>
              </a:solidFill>
              <a:ea typeface="Calibri" panose="020F0502020204030204" pitchFamily="34" charset="0"/>
            </a:endParaRPr>
          </a:p>
          <a:p>
            <a:pPr marL="342900" lvl="0" indent="-342900">
              <a:buFont typeface="Wingdings" panose="05000000000000000000" pitchFamily="2" charset="2"/>
              <a:buChar char=""/>
            </a:pPr>
            <a:endParaRPr lang="en-GB" sz="200" b="0" kern="100" dirty="0">
              <a:solidFill>
                <a:srgbClr val="000000"/>
              </a:solidFill>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pPr>
            <a:endParaRPr lang="en-GB" sz="200" b="0" kern="100" dirty="0">
              <a:solidFill>
                <a:srgbClr val="000000"/>
              </a:solidFill>
              <a:ea typeface="Calibri" panose="020F0502020204030204" pitchFamily="34" charset="0"/>
              <a:cs typeface="Arial" panose="020B0604020202020204" pitchFamily="34" charset="0"/>
            </a:endParaRPr>
          </a:p>
          <a:p>
            <a:pPr lvl="0"/>
            <a:endParaRPr lang="en-GB" b="0" kern="100" dirty="0">
              <a:solidFill>
                <a:srgbClr val="000000"/>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47708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fld id="{9295DF58-4118-4551-8C61-1A7ED177FA2D}" type="slidenum">
              <a:rPr lang="en-GB" noProof="0" smtClean="0"/>
              <a:pPr/>
              <a:t>3</a:t>
            </a:fld>
            <a:endParaRPr lang="en-GB" noProof="0" dirty="0"/>
          </a:p>
        </p:txBody>
      </p:sp>
      <p:sp>
        <p:nvSpPr>
          <p:cNvPr id="7" name="Title 6"/>
          <p:cNvSpPr>
            <a:spLocks noGrp="1"/>
          </p:cNvSpPr>
          <p:nvPr>
            <p:ph type="title"/>
          </p:nvPr>
        </p:nvSpPr>
        <p:spPr/>
        <p:txBody>
          <a:bodyPr/>
          <a:lstStyle/>
          <a:p>
            <a:r>
              <a:rPr lang="en-GB" b="1" dirty="0">
                <a:effectLst/>
                <a:latin typeface="Arial" panose="020B0604020202020204" pitchFamily="34" charset="0"/>
                <a:ea typeface="Calibri" panose="020F0502020204030204" pitchFamily="34" charset="0"/>
              </a:rPr>
              <a:t>Breastfeeding and Infant Feeding Strategy</a:t>
            </a:r>
            <a:br>
              <a:rPr lang="en-GB" b="1" dirty="0">
                <a:effectLst/>
                <a:latin typeface="Arial" panose="020B0604020202020204" pitchFamily="34" charset="0"/>
                <a:ea typeface="Calibri" panose="020F0502020204030204" pitchFamily="34" charset="0"/>
              </a:rPr>
            </a:br>
            <a:endParaRPr lang="en-GB" sz="4800" dirty="0">
              <a:latin typeface="Century Gothic" panose="020B0502020202020204" pitchFamily="34" charset="0"/>
            </a:endParaRPr>
          </a:p>
        </p:txBody>
      </p:sp>
      <p:sp>
        <p:nvSpPr>
          <p:cNvPr id="8" name="Text Placeholder 7"/>
          <p:cNvSpPr>
            <a:spLocks noGrp="1"/>
          </p:cNvSpPr>
          <p:nvPr>
            <p:ph type="body" sz="quarter" idx="13"/>
          </p:nvPr>
        </p:nvSpPr>
        <p:spPr>
          <a:xfrm>
            <a:off x="395536" y="1085525"/>
            <a:ext cx="8630140" cy="2868301"/>
          </a:xfrm>
        </p:spPr>
        <p:txBody>
          <a:bodyPr/>
          <a:lstStyle/>
          <a:p>
            <a:pPr marL="342900" lvl="0" indent="-342900">
              <a:buFont typeface="Wingdings" panose="05000000000000000000" pitchFamily="2" charset="2"/>
              <a:buChar char=""/>
            </a:pPr>
            <a:endParaRPr lang="en-GB" sz="100" kern="100" dirty="0">
              <a:solidFill>
                <a:srgbClr val="000000"/>
              </a:solidFill>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pPr>
            <a:r>
              <a:rPr lang="en-GB" kern="100" dirty="0">
                <a:solidFill>
                  <a:srgbClr val="000000"/>
                </a:solidFill>
                <a:ea typeface="Calibri" panose="020F0502020204030204" pitchFamily="34" charset="0"/>
                <a:cs typeface="Arial" panose="020B0604020202020204" pitchFamily="34" charset="0"/>
              </a:rPr>
              <a:t>The</a:t>
            </a:r>
            <a:r>
              <a:rPr lang="en-GB" kern="100" dirty="0">
                <a:solidFill>
                  <a:srgbClr val="000000"/>
                </a:solidFill>
                <a:effectLst/>
                <a:ea typeface="Calibri" panose="020F0502020204030204" pitchFamily="34" charset="0"/>
                <a:cs typeface="Arial" panose="020B0604020202020204" pitchFamily="34" charset="0"/>
              </a:rPr>
              <a:t> steering group’s Gap Ana</a:t>
            </a:r>
            <a:r>
              <a:rPr lang="en-GB" kern="100" dirty="0">
                <a:solidFill>
                  <a:srgbClr val="000000"/>
                </a:solidFill>
                <a:ea typeface="Calibri" panose="020F0502020204030204" pitchFamily="34" charset="0"/>
                <a:cs typeface="Arial" panose="020B0604020202020204" pitchFamily="34" charset="0"/>
              </a:rPr>
              <a:t>lysis Report identified unequal provision across Coventry and Warwickshire.</a:t>
            </a:r>
          </a:p>
          <a:p>
            <a:pPr marL="342900" lvl="0" indent="-342900">
              <a:buFont typeface="Wingdings" panose="05000000000000000000" pitchFamily="2" charset="2"/>
              <a:buChar char=""/>
            </a:pPr>
            <a:endParaRPr lang="en-GB" sz="200" b="0" dirty="0">
              <a:solidFill>
                <a:srgbClr val="000000"/>
              </a:solidFill>
              <a:effectLst/>
              <a:ea typeface="Calibri" panose="020F0502020204030204" pitchFamily="34" charset="0"/>
            </a:endParaRPr>
          </a:p>
          <a:p>
            <a:r>
              <a:rPr lang="en-GB" dirty="0">
                <a:solidFill>
                  <a:srgbClr val="000000"/>
                </a:solidFill>
                <a:effectLst/>
                <a:ea typeface="SimSun" panose="02010600030101010101" pitchFamily="2" charset="-122"/>
                <a:cs typeface="Times New Roman" panose="02020603050405020304" pitchFamily="18" charset="0"/>
              </a:rPr>
              <a:t>Coventry, North Warwickshire, Nuneaton, Bedworth and Rugby </a:t>
            </a:r>
            <a:r>
              <a:rPr lang="en-GB" b="0" dirty="0">
                <a:solidFill>
                  <a:srgbClr val="000000"/>
                </a:solidFill>
                <a:effectLst/>
                <a:ea typeface="SimSun" panose="02010600030101010101" pitchFamily="2" charset="-122"/>
                <a:cs typeface="Times New Roman" panose="02020603050405020304" pitchFamily="18" charset="0"/>
              </a:rPr>
              <a:t>have an infant feeding specialist service, with staff comprising of health visiting, children’s nursing and midwifery. Infant feeding antenatal sessions and peer support is available to all. All mothers receive a phone call within 48 hours of discharge (excluding weekends). Support is available virtually, face-to-face in groups, or home visits if required. </a:t>
            </a:r>
            <a:r>
              <a:rPr lang="en-GB" sz="1800" b="0" dirty="0">
                <a:solidFill>
                  <a:srgbClr val="000000"/>
                </a:solidFill>
                <a:effectLst/>
                <a:ea typeface="SimSun" panose="02010600030101010101" pitchFamily="2" charset="-122"/>
                <a:cs typeface="Times New Roman" panose="02020603050405020304" pitchFamily="18" charset="0"/>
              </a:rPr>
              <a:t>An </a:t>
            </a:r>
            <a:r>
              <a:rPr lang="en-GB" b="0" dirty="0">
                <a:solidFill>
                  <a:srgbClr val="000000"/>
                </a:solidFill>
                <a:ea typeface="SimSun" panose="02010600030101010101" pitchFamily="2" charset="-122"/>
                <a:cs typeface="Times New Roman" panose="02020603050405020304" pitchFamily="18" charset="0"/>
              </a:rPr>
              <a:t>online platform is shared with new parents,</a:t>
            </a:r>
            <a:r>
              <a:rPr lang="en-GB" sz="1800" b="0" dirty="0">
                <a:solidFill>
                  <a:srgbClr val="000000"/>
                </a:solidFill>
                <a:effectLst/>
                <a:ea typeface="SimSun" panose="02010600030101010101" pitchFamily="2" charset="-122"/>
                <a:cs typeface="Times New Roman" panose="02020603050405020304" pitchFamily="18" charset="0"/>
              </a:rPr>
              <a:t> including numerous links to websites, YouTube videos and leaflets.</a:t>
            </a:r>
          </a:p>
          <a:p>
            <a:endParaRPr lang="en-GB" b="0" dirty="0">
              <a:solidFill>
                <a:srgbClr val="000000"/>
              </a:solidFill>
              <a:effectLst/>
              <a:ea typeface="SimSun" panose="02010600030101010101" pitchFamily="2" charset="-122"/>
              <a:cs typeface="Times New Roman" panose="02020603050405020304" pitchFamily="18" charset="0"/>
            </a:endParaRPr>
          </a:p>
          <a:p>
            <a:r>
              <a:rPr lang="en-GB" b="0" dirty="0">
                <a:solidFill>
                  <a:srgbClr val="000000"/>
                </a:solidFill>
                <a:ea typeface="SimSun" panose="02010600030101010101" pitchFamily="2" charset="-122"/>
                <a:cs typeface="Times New Roman" panose="02020603050405020304" pitchFamily="18" charset="0"/>
              </a:rPr>
              <a:t>In </a:t>
            </a:r>
            <a:r>
              <a:rPr lang="en-GB" dirty="0">
                <a:solidFill>
                  <a:srgbClr val="000000"/>
                </a:solidFill>
                <a:ea typeface="SimSun" panose="02010600030101010101" pitchFamily="2" charset="-122"/>
                <a:cs typeface="Times New Roman" panose="02020603050405020304" pitchFamily="18" charset="0"/>
              </a:rPr>
              <a:t>South Warwickshire</a:t>
            </a:r>
            <a:r>
              <a:rPr lang="en-GB" b="0" dirty="0">
                <a:solidFill>
                  <a:srgbClr val="000000"/>
                </a:solidFill>
                <a:ea typeface="SimSun" panose="02010600030101010101" pitchFamily="2" charset="-122"/>
                <a:cs typeface="Times New Roman" panose="02020603050405020304" pitchFamily="18" charset="0"/>
              </a:rPr>
              <a:t>, infant feeding support is provided for 28 days by Warwick hospital, </a:t>
            </a:r>
            <a:r>
              <a:rPr lang="en-GB" b="0" dirty="0">
                <a:solidFill>
                  <a:srgbClr val="000000"/>
                </a:solidFill>
                <a:effectLst/>
                <a:ea typeface="SimSun" panose="02010600030101010101" pitchFamily="2" charset="-122"/>
                <a:cs typeface="Times New Roman" panose="02020603050405020304" pitchFamily="18" charset="0"/>
              </a:rPr>
              <a:t>there is no community-based feeding support. </a:t>
            </a:r>
          </a:p>
          <a:p>
            <a:endParaRPr lang="en-GB" sz="18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68698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fld id="{9295DF58-4118-4551-8C61-1A7ED177FA2D}" type="slidenum">
              <a:rPr lang="en-GB" noProof="0" smtClean="0"/>
              <a:pPr/>
              <a:t>4</a:t>
            </a:fld>
            <a:endParaRPr lang="en-GB" noProof="0" dirty="0"/>
          </a:p>
        </p:txBody>
      </p:sp>
      <p:sp>
        <p:nvSpPr>
          <p:cNvPr id="7" name="Title 6"/>
          <p:cNvSpPr>
            <a:spLocks noGrp="1"/>
          </p:cNvSpPr>
          <p:nvPr>
            <p:ph type="title"/>
          </p:nvPr>
        </p:nvSpPr>
        <p:spPr/>
        <p:txBody>
          <a:bodyPr/>
          <a:lstStyle/>
          <a:p>
            <a:r>
              <a:rPr lang="en-GB" b="1" dirty="0">
                <a:effectLst/>
                <a:latin typeface="Arial" panose="020B0604020202020204" pitchFamily="34" charset="0"/>
                <a:ea typeface="Calibri" panose="020F0502020204030204" pitchFamily="34" charset="0"/>
              </a:rPr>
              <a:t>South Warwickshire E</a:t>
            </a:r>
            <a:r>
              <a:rPr lang="en-GB" dirty="0">
                <a:latin typeface="Arial" panose="020B0604020202020204" pitchFamily="34" charset="0"/>
                <a:ea typeface="Calibri" panose="020F0502020204030204" pitchFamily="34" charset="0"/>
              </a:rPr>
              <a:t>ngagement</a:t>
            </a:r>
            <a:r>
              <a:rPr lang="en-GB" b="1" dirty="0">
                <a:effectLst/>
                <a:latin typeface="Arial" panose="020B0604020202020204" pitchFamily="34" charset="0"/>
                <a:ea typeface="Calibri" panose="020F0502020204030204" pitchFamily="34" charset="0"/>
              </a:rPr>
              <a:t> </a:t>
            </a:r>
            <a:br>
              <a:rPr lang="en-GB" b="1" dirty="0">
                <a:effectLst/>
                <a:latin typeface="Arial" panose="020B0604020202020204" pitchFamily="34" charset="0"/>
                <a:ea typeface="Calibri" panose="020F0502020204030204" pitchFamily="34" charset="0"/>
              </a:rPr>
            </a:br>
            <a:endParaRPr lang="en-GB" sz="4800" dirty="0">
              <a:latin typeface="Century Gothic" panose="020B0502020202020204" pitchFamily="34" charset="0"/>
            </a:endParaRPr>
          </a:p>
        </p:txBody>
      </p:sp>
      <p:sp>
        <p:nvSpPr>
          <p:cNvPr id="8" name="Text Placeholder 7"/>
          <p:cNvSpPr>
            <a:spLocks noGrp="1"/>
          </p:cNvSpPr>
          <p:nvPr>
            <p:ph type="body" sz="quarter" idx="13"/>
          </p:nvPr>
        </p:nvSpPr>
        <p:spPr>
          <a:xfrm>
            <a:off x="334348" y="1196752"/>
            <a:ext cx="8143875" cy="2868301"/>
          </a:xfrm>
        </p:spPr>
        <p:txBody>
          <a:bodyPr/>
          <a:lstStyle/>
          <a:p>
            <a:pPr marL="342900" lvl="0" indent="-342900">
              <a:buFont typeface="Wingdings" panose="05000000000000000000" pitchFamily="2" charset="2"/>
              <a:buChar char=""/>
            </a:pPr>
            <a:r>
              <a:rPr lang="en-GB" kern="100" dirty="0">
                <a:solidFill>
                  <a:srgbClr val="000000"/>
                </a:solidFill>
                <a:ea typeface="Calibri" panose="020F0502020204030204" pitchFamily="34" charset="0"/>
                <a:cs typeface="Arial" panose="020B0604020202020204" pitchFamily="34" charset="0"/>
              </a:rPr>
              <a:t>Healthwatch Warwickshire visited six baby groups and spoke to 66 new parents in South Warwickshire to hear feedback.</a:t>
            </a:r>
          </a:p>
          <a:p>
            <a:pPr marL="342900" lvl="0" indent="-342900">
              <a:buFont typeface="Wingdings" panose="05000000000000000000" pitchFamily="2" charset="2"/>
              <a:buChar char=""/>
            </a:pPr>
            <a:r>
              <a:rPr lang="en-GB" b="0" kern="100" dirty="0">
                <a:solidFill>
                  <a:srgbClr val="000000"/>
                </a:solidFill>
                <a:effectLst/>
                <a:ea typeface="Calibri" panose="020F0502020204030204" pitchFamily="34" charset="0"/>
                <a:cs typeface="Arial" panose="020B0604020202020204" pitchFamily="34" charset="0"/>
              </a:rPr>
              <a:t>We invited people to share their experience of infant feeding support and received comments from 48 new parents, including one Dad and two parents of twins. Everyone we spoke to had a baby less than a year old. </a:t>
            </a:r>
            <a:endParaRPr lang="en-GB" sz="2400" dirty="0">
              <a:effectLst/>
              <a:latin typeface="Arial" panose="020B0604020202020204" pitchFamily="34" charset="0"/>
              <a:ea typeface="Calibri" panose="020F0502020204030204" pitchFamily="34" charset="0"/>
            </a:endParaRPr>
          </a:p>
          <a:p>
            <a:endParaRPr lang="en-GB" sz="2400" dirty="0">
              <a:ea typeface="Calibri" panose="020F0502020204030204" pitchFamily="34" charset="0"/>
            </a:endParaRPr>
          </a:p>
        </p:txBody>
      </p:sp>
      <p:graphicFrame>
        <p:nvGraphicFramePr>
          <p:cNvPr id="2" name="Table 1">
            <a:extLst>
              <a:ext uri="{FF2B5EF4-FFF2-40B4-BE49-F238E27FC236}">
                <a16:creationId xmlns:a16="http://schemas.microsoft.com/office/drawing/2014/main" id="{A5D50ADA-6A49-4332-305E-F28A8A4742C5}"/>
              </a:ext>
            </a:extLst>
          </p:cNvPr>
          <p:cNvGraphicFramePr>
            <a:graphicFrameLocks noGrp="1"/>
          </p:cNvGraphicFramePr>
          <p:nvPr>
            <p:extLst>
              <p:ext uri="{D42A27DB-BD31-4B8C-83A1-F6EECF244321}">
                <p14:modId xmlns:p14="http://schemas.microsoft.com/office/powerpoint/2010/main" val="2597206213"/>
              </p:ext>
            </p:extLst>
          </p:nvPr>
        </p:nvGraphicFramePr>
        <p:xfrm>
          <a:off x="665777" y="3344817"/>
          <a:ext cx="7945784" cy="2136163"/>
        </p:xfrm>
        <a:graphic>
          <a:graphicData uri="http://schemas.openxmlformats.org/drawingml/2006/table">
            <a:tbl>
              <a:tblPr firstRow="1" firstCol="1" bandRow="1">
                <a:tableStyleId>{5C22544A-7EE6-4342-B048-85BDC9FD1C3A}</a:tableStyleId>
              </a:tblPr>
              <a:tblGrid>
                <a:gridCol w="1734214">
                  <a:extLst>
                    <a:ext uri="{9D8B030D-6E8A-4147-A177-3AD203B41FA5}">
                      <a16:colId xmlns:a16="http://schemas.microsoft.com/office/drawing/2014/main" val="331424942"/>
                    </a:ext>
                  </a:extLst>
                </a:gridCol>
                <a:gridCol w="1866014">
                  <a:extLst>
                    <a:ext uri="{9D8B030D-6E8A-4147-A177-3AD203B41FA5}">
                      <a16:colId xmlns:a16="http://schemas.microsoft.com/office/drawing/2014/main" val="3208276064"/>
                    </a:ext>
                  </a:extLst>
                </a:gridCol>
                <a:gridCol w="2328850">
                  <a:extLst>
                    <a:ext uri="{9D8B030D-6E8A-4147-A177-3AD203B41FA5}">
                      <a16:colId xmlns:a16="http://schemas.microsoft.com/office/drawing/2014/main" val="1787472196"/>
                    </a:ext>
                  </a:extLst>
                </a:gridCol>
                <a:gridCol w="2016706">
                  <a:extLst>
                    <a:ext uri="{9D8B030D-6E8A-4147-A177-3AD203B41FA5}">
                      <a16:colId xmlns:a16="http://schemas.microsoft.com/office/drawing/2014/main" val="3008245583"/>
                    </a:ext>
                  </a:extLst>
                </a:gridCol>
              </a:tblGrid>
              <a:tr h="235693">
                <a:tc>
                  <a:txBody>
                    <a:bodyPr/>
                    <a:lstStyle/>
                    <a:p>
                      <a:pPr algn="l">
                        <a:lnSpc>
                          <a:spcPct val="107000"/>
                        </a:lnSpc>
                        <a:spcAft>
                          <a:spcPts val="800"/>
                        </a:spcAft>
                      </a:pPr>
                      <a:r>
                        <a:rPr lang="en-GB" sz="1400" kern="0" dirty="0">
                          <a:solidFill>
                            <a:schemeClr val="tx1"/>
                          </a:solidFill>
                          <a:effectLst/>
                        </a:rPr>
                        <a:t>Date of visit</a:t>
                      </a:r>
                      <a:endPar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8FB"/>
                    </a:solidFill>
                  </a:tcPr>
                </a:tc>
                <a:tc>
                  <a:txBody>
                    <a:bodyPr/>
                    <a:lstStyle/>
                    <a:p>
                      <a:pPr algn="l">
                        <a:lnSpc>
                          <a:spcPct val="107000"/>
                        </a:lnSpc>
                        <a:spcAft>
                          <a:spcPts val="800"/>
                        </a:spcAft>
                      </a:pPr>
                      <a:r>
                        <a:rPr lang="en-GB" sz="1400" kern="100" dirty="0">
                          <a:solidFill>
                            <a:schemeClr val="tx1"/>
                          </a:solidFill>
                          <a:effectLst/>
                        </a:rPr>
                        <a:t>Group</a:t>
                      </a:r>
                      <a:endPar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8FB"/>
                    </a:solidFill>
                  </a:tcPr>
                </a:tc>
                <a:tc>
                  <a:txBody>
                    <a:bodyPr/>
                    <a:lstStyle/>
                    <a:p>
                      <a:pPr algn="l">
                        <a:lnSpc>
                          <a:spcPct val="107000"/>
                        </a:lnSpc>
                        <a:spcAft>
                          <a:spcPts val="800"/>
                        </a:spcAft>
                      </a:pPr>
                      <a:r>
                        <a:rPr lang="en-GB" sz="1400" kern="100" dirty="0">
                          <a:solidFill>
                            <a:schemeClr val="tx1"/>
                          </a:solidFill>
                          <a:effectLst/>
                        </a:rPr>
                        <a:t>Area</a:t>
                      </a:r>
                      <a:endPar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8FB"/>
                    </a:solidFill>
                  </a:tcPr>
                </a:tc>
                <a:tc>
                  <a:txBody>
                    <a:bodyPr/>
                    <a:lstStyle/>
                    <a:p>
                      <a:pPr algn="l">
                        <a:lnSpc>
                          <a:spcPct val="107000"/>
                        </a:lnSpc>
                        <a:spcAft>
                          <a:spcPts val="800"/>
                        </a:spcAft>
                      </a:pPr>
                      <a:endParaRPr lang="en-GB" sz="1400" kern="100" dirty="0">
                        <a:solidFill>
                          <a:schemeClr val="tx1"/>
                        </a:solidFill>
                        <a:effectLst/>
                      </a:endParaRPr>
                    </a:p>
                    <a:p>
                      <a:pPr algn="l">
                        <a:lnSpc>
                          <a:spcPct val="107000"/>
                        </a:lnSpc>
                        <a:spcAft>
                          <a:spcPts val="800"/>
                        </a:spcAft>
                      </a:pPr>
                      <a:r>
                        <a:rPr lang="en-GB" sz="1400" kern="100" dirty="0">
                          <a:solidFill>
                            <a:schemeClr val="tx1"/>
                          </a:solidFill>
                          <a:effectLst/>
                        </a:rPr>
                        <a:t>Count of feedback</a:t>
                      </a:r>
                      <a:endPar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8FB"/>
                    </a:solidFill>
                  </a:tcPr>
                </a:tc>
                <a:extLst>
                  <a:ext uri="{0D108BD9-81ED-4DB2-BD59-A6C34878D82A}">
                    <a16:rowId xmlns:a16="http://schemas.microsoft.com/office/drawing/2014/main" val="2271652455"/>
                  </a:ext>
                </a:extLst>
              </a:tr>
              <a:tr h="264312">
                <a:tc>
                  <a:txBody>
                    <a:bodyPr/>
                    <a:lstStyle/>
                    <a:p>
                      <a:pPr>
                        <a:lnSpc>
                          <a:spcPct val="107000"/>
                        </a:lnSpc>
                        <a:spcAft>
                          <a:spcPts val="800"/>
                        </a:spcAft>
                      </a:pPr>
                      <a:r>
                        <a:rPr lang="en-GB" sz="1600" kern="100" dirty="0">
                          <a:solidFill>
                            <a:srgbClr val="004F6B"/>
                          </a:solidFill>
                          <a:effectLst/>
                        </a:rPr>
                        <a:t>12/10/2023</a:t>
                      </a:r>
                      <a:endParaRPr lang="en-GB" sz="1600" kern="100" dirty="0">
                        <a:solidFill>
                          <a:srgbClr val="004F6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just">
                        <a:lnSpc>
                          <a:spcPct val="107000"/>
                        </a:lnSpc>
                        <a:spcAft>
                          <a:spcPts val="800"/>
                        </a:spcAft>
                      </a:pPr>
                      <a:r>
                        <a:rPr lang="en-GB" sz="1600" kern="100" dirty="0">
                          <a:solidFill>
                            <a:srgbClr val="004F6B"/>
                          </a:solidFill>
                          <a:effectLst/>
                        </a:rPr>
                        <a:t>Baby Group</a:t>
                      </a:r>
                      <a:endParaRPr lang="en-GB" sz="1600" kern="100" dirty="0">
                        <a:solidFill>
                          <a:srgbClr val="004F6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just">
                        <a:lnSpc>
                          <a:spcPct val="107000"/>
                        </a:lnSpc>
                        <a:spcAft>
                          <a:spcPts val="800"/>
                        </a:spcAft>
                      </a:pPr>
                      <a:r>
                        <a:rPr lang="en-GB" sz="1600" kern="100" dirty="0">
                          <a:solidFill>
                            <a:srgbClr val="004F6B"/>
                          </a:solidFill>
                          <a:effectLst/>
                        </a:rPr>
                        <a:t>Stratford upon Avon</a:t>
                      </a:r>
                      <a:endParaRPr lang="en-GB" sz="1600" kern="100" dirty="0">
                        <a:solidFill>
                          <a:srgbClr val="004F6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lnSpc>
                          <a:spcPct val="107000"/>
                        </a:lnSpc>
                        <a:spcAft>
                          <a:spcPts val="800"/>
                        </a:spcAft>
                      </a:pPr>
                      <a:r>
                        <a:rPr lang="en-GB" sz="1600" kern="100" dirty="0">
                          <a:solidFill>
                            <a:srgbClr val="004F6B"/>
                          </a:solidFill>
                          <a:effectLst/>
                        </a:rPr>
                        <a:t>12</a:t>
                      </a:r>
                      <a:endParaRPr lang="en-GB" sz="1600" kern="100" dirty="0">
                        <a:solidFill>
                          <a:srgbClr val="004F6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746768897"/>
                  </a:ext>
                </a:extLst>
              </a:tr>
              <a:tr h="264312">
                <a:tc>
                  <a:txBody>
                    <a:bodyPr/>
                    <a:lstStyle/>
                    <a:p>
                      <a:pPr>
                        <a:lnSpc>
                          <a:spcPct val="107000"/>
                        </a:lnSpc>
                        <a:spcAft>
                          <a:spcPts val="800"/>
                        </a:spcAft>
                      </a:pPr>
                      <a:r>
                        <a:rPr lang="en-GB" sz="1600" kern="100" dirty="0">
                          <a:solidFill>
                            <a:srgbClr val="004F6B"/>
                          </a:solidFill>
                          <a:effectLst/>
                        </a:rPr>
                        <a:t>24/10/2023</a:t>
                      </a:r>
                      <a:endParaRPr lang="en-GB" sz="1600" kern="100" dirty="0">
                        <a:solidFill>
                          <a:srgbClr val="004F6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solidFill>
                      <a:srgbClr val="FEF8FB"/>
                    </a:solidFill>
                  </a:tcPr>
                </a:tc>
                <a:tc>
                  <a:txBody>
                    <a:bodyPr/>
                    <a:lstStyle/>
                    <a:p>
                      <a:pPr algn="just">
                        <a:lnSpc>
                          <a:spcPct val="107000"/>
                        </a:lnSpc>
                        <a:spcAft>
                          <a:spcPts val="800"/>
                        </a:spcAft>
                      </a:pPr>
                      <a:r>
                        <a:rPr lang="en-GB" sz="1600" kern="100" dirty="0">
                          <a:solidFill>
                            <a:srgbClr val="004F6B"/>
                          </a:solidFill>
                          <a:effectLst/>
                        </a:rPr>
                        <a:t>Play Group</a:t>
                      </a:r>
                      <a:endParaRPr lang="en-GB" sz="1600" kern="100" dirty="0">
                        <a:solidFill>
                          <a:srgbClr val="004F6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EF8FB"/>
                    </a:solidFill>
                  </a:tcPr>
                </a:tc>
                <a:tc>
                  <a:txBody>
                    <a:bodyPr/>
                    <a:lstStyle/>
                    <a:p>
                      <a:pPr algn="just">
                        <a:lnSpc>
                          <a:spcPct val="107000"/>
                        </a:lnSpc>
                        <a:spcAft>
                          <a:spcPts val="800"/>
                        </a:spcAft>
                      </a:pPr>
                      <a:r>
                        <a:rPr lang="en-GB" sz="1600" kern="100" dirty="0">
                          <a:solidFill>
                            <a:srgbClr val="004F6B"/>
                          </a:solidFill>
                          <a:effectLst/>
                        </a:rPr>
                        <a:t>Leamington Spa</a:t>
                      </a:r>
                      <a:endParaRPr lang="en-GB" sz="1600" kern="100" dirty="0">
                        <a:solidFill>
                          <a:srgbClr val="004F6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EF8FB"/>
                    </a:solidFill>
                  </a:tcPr>
                </a:tc>
                <a:tc>
                  <a:txBody>
                    <a:bodyPr/>
                    <a:lstStyle/>
                    <a:p>
                      <a:pPr algn="ctr">
                        <a:lnSpc>
                          <a:spcPct val="107000"/>
                        </a:lnSpc>
                        <a:spcAft>
                          <a:spcPts val="800"/>
                        </a:spcAft>
                      </a:pPr>
                      <a:r>
                        <a:rPr lang="en-GB" sz="1600" kern="100" dirty="0">
                          <a:solidFill>
                            <a:srgbClr val="004F6B"/>
                          </a:solidFill>
                          <a:effectLst/>
                        </a:rPr>
                        <a:t>5</a:t>
                      </a:r>
                      <a:endParaRPr lang="en-GB" sz="1600" kern="100" dirty="0">
                        <a:solidFill>
                          <a:srgbClr val="004F6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solidFill>
                      <a:srgbClr val="FEF8FB"/>
                    </a:solidFill>
                  </a:tcPr>
                </a:tc>
                <a:extLst>
                  <a:ext uri="{0D108BD9-81ED-4DB2-BD59-A6C34878D82A}">
                    <a16:rowId xmlns:a16="http://schemas.microsoft.com/office/drawing/2014/main" val="1977540286"/>
                  </a:ext>
                </a:extLst>
              </a:tr>
              <a:tr h="264312">
                <a:tc>
                  <a:txBody>
                    <a:bodyPr/>
                    <a:lstStyle/>
                    <a:p>
                      <a:pPr>
                        <a:lnSpc>
                          <a:spcPct val="107000"/>
                        </a:lnSpc>
                        <a:spcAft>
                          <a:spcPts val="800"/>
                        </a:spcAft>
                      </a:pPr>
                      <a:r>
                        <a:rPr lang="en-GB" sz="1600" kern="100" dirty="0">
                          <a:solidFill>
                            <a:srgbClr val="004F6B"/>
                          </a:solidFill>
                          <a:effectLst/>
                        </a:rPr>
                        <a:t>24/10/2023</a:t>
                      </a:r>
                      <a:endParaRPr lang="en-GB" sz="1600" kern="100" dirty="0">
                        <a:solidFill>
                          <a:srgbClr val="004F6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just">
                        <a:lnSpc>
                          <a:spcPct val="107000"/>
                        </a:lnSpc>
                        <a:spcAft>
                          <a:spcPts val="800"/>
                        </a:spcAft>
                      </a:pPr>
                      <a:r>
                        <a:rPr lang="en-GB" sz="1600" kern="100" dirty="0">
                          <a:solidFill>
                            <a:srgbClr val="004F6B"/>
                          </a:solidFill>
                          <a:effectLst/>
                        </a:rPr>
                        <a:t>Baby Group</a:t>
                      </a:r>
                      <a:endParaRPr lang="en-GB" sz="1600" kern="100" dirty="0">
                        <a:solidFill>
                          <a:srgbClr val="004F6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algn="just">
                        <a:lnSpc>
                          <a:spcPct val="107000"/>
                        </a:lnSpc>
                        <a:spcAft>
                          <a:spcPts val="800"/>
                        </a:spcAft>
                      </a:pPr>
                      <a:r>
                        <a:rPr lang="en-GB" sz="1600" kern="100" dirty="0">
                          <a:solidFill>
                            <a:srgbClr val="004F6B"/>
                          </a:solidFill>
                          <a:effectLst/>
                        </a:rPr>
                        <a:t>Lighthorne Heath</a:t>
                      </a:r>
                      <a:endParaRPr lang="en-GB" sz="1600" kern="100" dirty="0">
                        <a:solidFill>
                          <a:srgbClr val="004F6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algn="ctr">
                        <a:lnSpc>
                          <a:spcPct val="107000"/>
                        </a:lnSpc>
                        <a:spcAft>
                          <a:spcPts val="800"/>
                        </a:spcAft>
                      </a:pPr>
                      <a:r>
                        <a:rPr lang="en-GB" sz="1600" kern="100" dirty="0">
                          <a:solidFill>
                            <a:srgbClr val="004F6B"/>
                          </a:solidFill>
                          <a:effectLst/>
                        </a:rPr>
                        <a:t>9</a:t>
                      </a:r>
                      <a:endParaRPr lang="en-GB" sz="1600" kern="100" dirty="0">
                        <a:solidFill>
                          <a:srgbClr val="004F6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400041067"/>
                  </a:ext>
                </a:extLst>
              </a:tr>
              <a:tr h="264312">
                <a:tc>
                  <a:txBody>
                    <a:bodyPr/>
                    <a:lstStyle/>
                    <a:p>
                      <a:pPr>
                        <a:lnSpc>
                          <a:spcPct val="107000"/>
                        </a:lnSpc>
                        <a:spcAft>
                          <a:spcPts val="800"/>
                        </a:spcAft>
                      </a:pPr>
                      <a:r>
                        <a:rPr lang="en-GB" sz="1600" kern="100" dirty="0">
                          <a:solidFill>
                            <a:srgbClr val="004F6B"/>
                          </a:solidFill>
                          <a:effectLst/>
                        </a:rPr>
                        <a:t>25/10/2023</a:t>
                      </a:r>
                      <a:endParaRPr lang="en-GB" sz="1600" kern="100" dirty="0">
                        <a:solidFill>
                          <a:srgbClr val="004F6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solidFill>
                      <a:srgbClr val="FEF8FB"/>
                    </a:solidFill>
                  </a:tcPr>
                </a:tc>
                <a:tc>
                  <a:txBody>
                    <a:bodyPr/>
                    <a:lstStyle/>
                    <a:p>
                      <a:pPr algn="just">
                        <a:lnSpc>
                          <a:spcPct val="107000"/>
                        </a:lnSpc>
                        <a:spcAft>
                          <a:spcPts val="800"/>
                        </a:spcAft>
                      </a:pPr>
                      <a:r>
                        <a:rPr lang="en-GB" sz="1600" kern="100">
                          <a:solidFill>
                            <a:srgbClr val="004F6B"/>
                          </a:solidFill>
                          <a:effectLst/>
                        </a:rPr>
                        <a:t>HV clinic</a:t>
                      </a:r>
                      <a:endParaRPr lang="en-GB" sz="1600" kern="100">
                        <a:solidFill>
                          <a:srgbClr val="004F6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EF8FB"/>
                    </a:solidFill>
                  </a:tcPr>
                </a:tc>
                <a:tc>
                  <a:txBody>
                    <a:bodyPr/>
                    <a:lstStyle/>
                    <a:p>
                      <a:pPr algn="just">
                        <a:lnSpc>
                          <a:spcPct val="107000"/>
                        </a:lnSpc>
                        <a:spcAft>
                          <a:spcPts val="800"/>
                        </a:spcAft>
                      </a:pPr>
                      <a:r>
                        <a:rPr lang="en-GB" sz="1600" kern="100" dirty="0">
                          <a:solidFill>
                            <a:srgbClr val="004F6B"/>
                          </a:solidFill>
                          <a:effectLst/>
                        </a:rPr>
                        <a:t>Lillington </a:t>
                      </a:r>
                      <a:endParaRPr lang="en-GB" sz="1600" kern="100" dirty="0">
                        <a:solidFill>
                          <a:srgbClr val="004F6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EF8FB"/>
                    </a:solidFill>
                  </a:tcPr>
                </a:tc>
                <a:tc>
                  <a:txBody>
                    <a:bodyPr/>
                    <a:lstStyle/>
                    <a:p>
                      <a:pPr algn="ctr">
                        <a:lnSpc>
                          <a:spcPct val="107000"/>
                        </a:lnSpc>
                        <a:spcAft>
                          <a:spcPts val="800"/>
                        </a:spcAft>
                      </a:pPr>
                      <a:r>
                        <a:rPr lang="en-GB" sz="1600" kern="100" dirty="0">
                          <a:solidFill>
                            <a:srgbClr val="004F6B"/>
                          </a:solidFill>
                          <a:effectLst/>
                        </a:rPr>
                        <a:t>7</a:t>
                      </a:r>
                      <a:endParaRPr lang="en-GB" sz="1600" kern="100" dirty="0">
                        <a:solidFill>
                          <a:srgbClr val="004F6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solidFill>
                      <a:srgbClr val="FEF8FB"/>
                    </a:solidFill>
                  </a:tcPr>
                </a:tc>
                <a:extLst>
                  <a:ext uri="{0D108BD9-81ED-4DB2-BD59-A6C34878D82A}">
                    <a16:rowId xmlns:a16="http://schemas.microsoft.com/office/drawing/2014/main" val="418190023"/>
                  </a:ext>
                </a:extLst>
              </a:tr>
              <a:tr h="264312">
                <a:tc>
                  <a:txBody>
                    <a:bodyPr/>
                    <a:lstStyle/>
                    <a:p>
                      <a:pPr>
                        <a:lnSpc>
                          <a:spcPct val="107000"/>
                        </a:lnSpc>
                        <a:spcAft>
                          <a:spcPts val="800"/>
                        </a:spcAft>
                      </a:pPr>
                      <a:r>
                        <a:rPr lang="en-GB" sz="1600" kern="100" dirty="0">
                          <a:solidFill>
                            <a:srgbClr val="004F6B"/>
                          </a:solidFill>
                          <a:effectLst/>
                        </a:rPr>
                        <a:t>08/11/2023</a:t>
                      </a:r>
                      <a:endParaRPr lang="en-GB" sz="1600" kern="100" dirty="0">
                        <a:solidFill>
                          <a:srgbClr val="004F6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just">
                        <a:lnSpc>
                          <a:spcPct val="107000"/>
                        </a:lnSpc>
                        <a:spcAft>
                          <a:spcPts val="800"/>
                        </a:spcAft>
                      </a:pPr>
                      <a:r>
                        <a:rPr lang="en-GB" sz="1600" kern="100">
                          <a:solidFill>
                            <a:srgbClr val="004F6B"/>
                          </a:solidFill>
                          <a:effectLst/>
                        </a:rPr>
                        <a:t>HV clinic</a:t>
                      </a:r>
                      <a:endParaRPr lang="en-GB" sz="1600" kern="100">
                        <a:solidFill>
                          <a:srgbClr val="004F6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algn="just">
                        <a:lnSpc>
                          <a:spcPct val="107000"/>
                        </a:lnSpc>
                        <a:spcAft>
                          <a:spcPts val="800"/>
                        </a:spcAft>
                      </a:pPr>
                      <a:r>
                        <a:rPr lang="en-GB" sz="1600" kern="100" dirty="0">
                          <a:solidFill>
                            <a:srgbClr val="004F6B"/>
                          </a:solidFill>
                          <a:effectLst/>
                        </a:rPr>
                        <a:t>Southam</a:t>
                      </a:r>
                      <a:endParaRPr lang="en-GB" sz="1600" kern="100" dirty="0">
                        <a:solidFill>
                          <a:srgbClr val="004F6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algn="ctr">
                        <a:lnSpc>
                          <a:spcPct val="107000"/>
                        </a:lnSpc>
                        <a:spcAft>
                          <a:spcPts val="800"/>
                        </a:spcAft>
                      </a:pPr>
                      <a:r>
                        <a:rPr lang="en-GB" sz="1600" kern="100" dirty="0">
                          <a:solidFill>
                            <a:srgbClr val="004F6B"/>
                          </a:solidFill>
                          <a:effectLst/>
                        </a:rPr>
                        <a:t>5</a:t>
                      </a:r>
                      <a:endParaRPr lang="en-GB" sz="1600" kern="100" dirty="0">
                        <a:solidFill>
                          <a:srgbClr val="004F6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2517434317"/>
                  </a:ext>
                </a:extLst>
              </a:tr>
              <a:tr h="264312">
                <a:tc>
                  <a:txBody>
                    <a:bodyPr/>
                    <a:lstStyle/>
                    <a:p>
                      <a:pPr>
                        <a:lnSpc>
                          <a:spcPct val="107000"/>
                        </a:lnSpc>
                        <a:spcAft>
                          <a:spcPts val="800"/>
                        </a:spcAft>
                      </a:pPr>
                      <a:r>
                        <a:rPr lang="en-GB" sz="1600" kern="100" dirty="0">
                          <a:solidFill>
                            <a:srgbClr val="004F6B"/>
                          </a:solidFill>
                          <a:effectLst/>
                        </a:rPr>
                        <a:t>22/11/2023</a:t>
                      </a:r>
                      <a:endParaRPr lang="en-GB" sz="1600" kern="100" dirty="0">
                        <a:solidFill>
                          <a:srgbClr val="004F6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EF8FB"/>
                    </a:solidFill>
                  </a:tcPr>
                </a:tc>
                <a:tc>
                  <a:txBody>
                    <a:bodyPr/>
                    <a:lstStyle/>
                    <a:p>
                      <a:pPr algn="just">
                        <a:lnSpc>
                          <a:spcPct val="107000"/>
                        </a:lnSpc>
                        <a:spcAft>
                          <a:spcPts val="800"/>
                        </a:spcAft>
                      </a:pPr>
                      <a:r>
                        <a:rPr lang="en-GB" sz="1600" kern="100">
                          <a:solidFill>
                            <a:srgbClr val="004F6B"/>
                          </a:solidFill>
                          <a:effectLst/>
                        </a:rPr>
                        <a:t>HV clinic</a:t>
                      </a:r>
                      <a:endParaRPr lang="en-GB" sz="1600" kern="100">
                        <a:solidFill>
                          <a:srgbClr val="004F6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solidFill>
                      <a:srgbClr val="FEF8FB"/>
                    </a:solidFill>
                  </a:tcPr>
                </a:tc>
                <a:tc>
                  <a:txBody>
                    <a:bodyPr/>
                    <a:lstStyle/>
                    <a:p>
                      <a:pPr algn="just">
                        <a:lnSpc>
                          <a:spcPct val="107000"/>
                        </a:lnSpc>
                        <a:spcAft>
                          <a:spcPts val="800"/>
                        </a:spcAft>
                      </a:pPr>
                      <a:r>
                        <a:rPr lang="en-GB" sz="1600" kern="100" dirty="0">
                          <a:solidFill>
                            <a:srgbClr val="004F6B"/>
                          </a:solidFill>
                          <a:effectLst/>
                        </a:rPr>
                        <a:t>Kenilworth</a:t>
                      </a:r>
                      <a:endParaRPr lang="en-GB" sz="1600" kern="100" dirty="0">
                        <a:solidFill>
                          <a:srgbClr val="004F6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solidFill>
                      <a:srgbClr val="FEF8FB"/>
                    </a:solidFill>
                  </a:tcPr>
                </a:tc>
                <a:tc>
                  <a:txBody>
                    <a:bodyPr/>
                    <a:lstStyle/>
                    <a:p>
                      <a:pPr algn="ctr">
                        <a:lnSpc>
                          <a:spcPct val="107000"/>
                        </a:lnSpc>
                        <a:spcAft>
                          <a:spcPts val="800"/>
                        </a:spcAft>
                      </a:pPr>
                      <a:r>
                        <a:rPr lang="en-GB" sz="1600" kern="100" dirty="0">
                          <a:solidFill>
                            <a:srgbClr val="004F6B"/>
                          </a:solidFill>
                          <a:effectLst/>
                        </a:rPr>
                        <a:t>10</a:t>
                      </a:r>
                      <a:endParaRPr lang="en-GB" sz="1600" kern="100" dirty="0">
                        <a:solidFill>
                          <a:srgbClr val="004F6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EF8FB"/>
                    </a:solidFill>
                  </a:tcPr>
                </a:tc>
                <a:extLst>
                  <a:ext uri="{0D108BD9-81ED-4DB2-BD59-A6C34878D82A}">
                    <a16:rowId xmlns:a16="http://schemas.microsoft.com/office/drawing/2014/main" val="198379072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fld id="{9295DF58-4118-4551-8C61-1A7ED177FA2D}" type="slidenum">
              <a:rPr lang="en-GB" noProof="0" smtClean="0"/>
              <a:pPr/>
              <a:t>5</a:t>
            </a:fld>
            <a:endParaRPr lang="en-GB" noProof="0" dirty="0"/>
          </a:p>
        </p:txBody>
      </p:sp>
      <p:sp>
        <p:nvSpPr>
          <p:cNvPr id="7" name="Title 6"/>
          <p:cNvSpPr>
            <a:spLocks noGrp="1"/>
          </p:cNvSpPr>
          <p:nvPr>
            <p:ph type="title"/>
          </p:nvPr>
        </p:nvSpPr>
        <p:spPr/>
        <p:txBody>
          <a:bodyPr/>
          <a:lstStyle/>
          <a:p>
            <a:r>
              <a:rPr lang="en-GB" dirty="0">
                <a:latin typeface="Arial" panose="020B0604020202020204" pitchFamily="34" charset="0"/>
                <a:ea typeface="Calibri" panose="020F0502020204030204" pitchFamily="34" charset="0"/>
              </a:rPr>
              <a:t>46 People told us how they fed their baby</a:t>
            </a:r>
            <a:br>
              <a:rPr lang="en-GB" b="1" dirty="0">
                <a:effectLst/>
                <a:latin typeface="Arial" panose="020B0604020202020204" pitchFamily="34" charset="0"/>
                <a:ea typeface="Calibri" panose="020F0502020204030204" pitchFamily="34" charset="0"/>
              </a:rPr>
            </a:br>
            <a:br>
              <a:rPr lang="en-GB" b="0" kern="100" dirty="0">
                <a:solidFill>
                  <a:srgbClr val="000000"/>
                </a:solidFill>
                <a:effectLst/>
                <a:ea typeface="Calibri" panose="020F0502020204030204" pitchFamily="34" charset="0"/>
                <a:cs typeface="Arial" panose="020B0604020202020204" pitchFamily="34" charset="0"/>
              </a:rPr>
            </a:br>
            <a:br>
              <a:rPr lang="en-GB" b="1" dirty="0">
                <a:effectLst/>
                <a:latin typeface="Arial" panose="020B0604020202020204" pitchFamily="34" charset="0"/>
                <a:ea typeface="Calibri" panose="020F0502020204030204" pitchFamily="34" charset="0"/>
              </a:rPr>
            </a:br>
            <a:endParaRPr lang="en-GB" sz="4800" dirty="0">
              <a:latin typeface="Century Gothic" panose="020B0502020202020204" pitchFamily="34" charset="0"/>
            </a:endParaRPr>
          </a:p>
        </p:txBody>
      </p:sp>
      <p:sp>
        <p:nvSpPr>
          <p:cNvPr id="8" name="Text Placeholder 7"/>
          <p:cNvSpPr>
            <a:spLocks noGrp="1"/>
          </p:cNvSpPr>
          <p:nvPr>
            <p:ph type="body" sz="quarter" idx="13"/>
          </p:nvPr>
        </p:nvSpPr>
        <p:spPr>
          <a:xfrm>
            <a:off x="289508" y="4065802"/>
            <a:ext cx="8674980" cy="1883478"/>
          </a:xfrm>
        </p:spPr>
        <p:txBody>
          <a:bodyPr/>
          <a:lstStyle/>
          <a:p>
            <a:endParaRPr lang="en-GB" kern="100" dirty="0">
              <a:solidFill>
                <a:srgbClr val="0D0D0D"/>
              </a:solidFill>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en-GB" kern="100" dirty="0">
                <a:solidFill>
                  <a:srgbClr val="000000"/>
                </a:solidFill>
                <a:effectLst/>
                <a:ea typeface="Calibri" panose="020F0502020204030204" pitchFamily="34" charset="0"/>
                <a:cs typeface="Arial" panose="020B0604020202020204" pitchFamily="34" charset="0"/>
              </a:rPr>
              <a:t>72% of the people who told us how they fed their baby, had breastfed their baby at birth and were still doing so. The national prevalence of breastfeeding at 6-8weeks is less than </a:t>
            </a:r>
            <a:r>
              <a:rPr lang="en-GB" kern="100" dirty="0">
                <a:solidFill>
                  <a:srgbClr val="000000"/>
                </a:solidFill>
                <a:effectLst/>
                <a:ea typeface="Calibri" panose="020F0502020204030204" pitchFamily="34" charset="0"/>
                <a:cs typeface="Arial" panose="020B0604020202020204" pitchFamily="34" charset="0"/>
                <a:hlinkClick r:id="rId2"/>
              </a:rPr>
              <a:t>50%. </a:t>
            </a:r>
            <a:r>
              <a:rPr lang="en-GB" kern="100" dirty="0">
                <a:solidFill>
                  <a:srgbClr val="000000"/>
                </a:solidFill>
                <a:effectLst/>
                <a:ea typeface="Calibri" panose="020F0502020204030204" pitchFamily="34" charset="0"/>
                <a:cs typeface="Arial" panose="020B0604020202020204" pitchFamily="34" charset="0"/>
              </a:rPr>
              <a:t>We asked for feedback on infant feeding so expected a higher-than-average response rate from breastfeeding parents. </a:t>
            </a:r>
          </a:p>
          <a:p>
            <a:endParaRPr lang="en-GB" sz="2400" dirty="0">
              <a:effectLst/>
              <a:latin typeface="Arial" panose="020B0604020202020204" pitchFamily="34" charset="0"/>
              <a:ea typeface="Calibri" panose="020F0502020204030204" pitchFamily="34" charset="0"/>
            </a:endParaRPr>
          </a:p>
        </p:txBody>
      </p:sp>
      <p:graphicFrame>
        <p:nvGraphicFramePr>
          <p:cNvPr id="2" name="Chart 1">
            <a:extLst>
              <a:ext uri="{FF2B5EF4-FFF2-40B4-BE49-F238E27FC236}">
                <a16:creationId xmlns:a16="http://schemas.microsoft.com/office/drawing/2014/main" id="{721A16D6-7E77-1EA4-19BC-1A0D941EC211}"/>
              </a:ext>
            </a:extLst>
          </p:cNvPr>
          <p:cNvGraphicFramePr/>
          <p:nvPr>
            <p:extLst>
              <p:ext uri="{D42A27DB-BD31-4B8C-83A1-F6EECF244321}">
                <p14:modId xmlns:p14="http://schemas.microsoft.com/office/powerpoint/2010/main" val="2201820312"/>
              </p:ext>
            </p:extLst>
          </p:nvPr>
        </p:nvGraphicFramePr>
        <p:xfrm>
          <a:off x="-180528" y="1194225"/>
          <a:ext cx="4104456" cy="330008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562FC62-7F52-9859-BB8E-E0DF1E6050FE}"/>
              </a:ext>
            </a:extLst>
          </p:cNvPr>
          <p:cNvSpPr txBox="1"/>
          <p:nvPr/>
        </p:nvSpPr>
        <p:spPr>
          <a:xfrm>
            <a:off x="4427983" y="1371779"/>
            <a:ext cx="4536505" cy="2585323"/>
          </a:xfrm>
          <a:prstGeom prst="rect">
            <a:avLst/>
          </a:prstGeom>
          <a:noFill/>
        </p:spPr>
        <p:txBody>
          <a:bodyPr wrap="square" rtlCol="0">
            <a:spAutoFit/>
          </a:bodyPr>
          <a:lstStyle/>
          <a:p>
            <a:pPr marL="342900" indent="-342900">
              <a:buFont typeface="Wingdings" panose="05000000000000000000" pitchFamily="2" charset="2"/>
              <a:buChar char=""/>
            </a:pPr>
            <a:r>
              <a:rPr lang="en-GB" b="0" kern="100" dirty="0">
                <a:solidFill>
                  <a:srgbClr val="0D0D0D"/>
                </a:solidFill>
                <a:latin typeface="Century Gothic" panose="020B0502020202020204" pitchFamily="34" charset="0"/>
                <a:ea typeface="Calibri" panose="020F0502020204030204" pitchFamily="34" charset="0"/>
                <a:cs typeface="Times New Roman" panose="02020603050405020304" pitchFamily="18" charset="0"/>
              </a:rPr>
              <a:t>87% (40) of those who told us how they fed their baby at birth, gave breastmilk. The national average is </a:t>
            </a:r>
            <a:r>
              <a:rPr lang="en-GB" b="0" kern="100" dirty="0">
                <a:solidFill>
                  <a:srgbClr val="0D0D0D"/>
                </a:solidFill>
                <a:latin typeface="Century Gothic" panose="020B0502020202020204" pitchFamily="34" charset="0"/>
                <a:ea typeface="Calibri" panose="020F0502020204030204" pitchFamily="34" charset="0"/>
                <a:cs typeface="Times New Roman" panose="02020603050405020304" pitchFamily="18" charset="0"/>
                <a:hlinkClick r:id="rId4"/>
              </a:rPr>
              <a:t>73%. </a:t>
            </a:r>
            <a:endParaRPr lang="en-GB" b="0" kern="100" dirty="0">
              <a:solidFill>
                <a:srgbClr val="0D0D0D"/>
              </a:solidFill>
              <a:latin typeface="Century Gothic" panose="020B0502020202020204" pitchFamily="34" charset="0"/>
              <a:ea typeface="Calibri" panose="020F0502020204030204" pitchFamily="34" charset="0"/>
              <a:cs typeface="Times New Roman" panose="02020603050405020304" pitchFamily="18" charset="0"/>
            </a:endParaRPr>
          </a:p>
          <a:p>
            <a:endParaRPr lang="en-GB" b="0" kern="100" dirty="0">
              <a:solidFill>
                <a:srgbClr val="0D0D0D"/>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en-GB" b="0" kern="100" dirty="0">
                <a:solidFill>
                  <a:srgbClr val="0D0D0D"/>
                </a:solidFill>
                <a:latin typeface="Century Gothic" panose="020B0502020202020204" pitchFamily="34" charset="0"/>
                <a:ea typeface="Calibri" panose="020F0502020204030204" pitchFamily="34" charset="0"/>
                <a:cs typeface="Times New Roman" panose="02020603050405020304" pitchFamily="18" charset="0"/>
              </a:rPr>
              <a:t>13% (6) </a:t>
            </a:r>
            <a:r>
              <a:rPr lang="en-GB" b="0" kern="100" dirty="0">
                <a:solidFill>
                  <a:srgbClr val="0D0D0D"/>
                </a:solidFill>
                <a:effectLst/>
                <a:latin typeface="Century Gothic" panose="020B0502020202020204" pitchFamily="34" charset="0"/>
                <a:ea typeface="Calibri" panose="020F0502020204030204" pitchFamily="34" charset="0"/>
                <a:cs typeface="Times New Roman" panose="02020603050405020304" pitchFamily="18" charset="0"/>
              </a:rPr>
              <a:t>gave their baby formula,</a:t>
            </a:r>
            <a:r>
              <a:rPr lang="en-GB" b="0" kern="100" dirty="0">
                <a:solidFill>
                  <a:srgbClr val="0D0D0D"/>
                </a:solidFill>
                <a:latin typeface="Century Gothic" panose="020B0502020202020204" pitchFamily="34" charset="0"/>
                <a:ea typeface="Calibri" panose="020F0502020204030204" pitchFamily="34" charset="0"/>
                <a:cs typeface="Times New Roman" panose="02020603050405020304" pitchFamily="18" charset="0"/>
              </a:rPr>
              <a:t> compared to the national average of </a:t>
            </a:r>
            <a:r>
              <a:rPr lang="en-GB" b="0" kern="100" dirty="0">
                <a:solidFill>
                  <a:srgbClr val="0D0D0D"/>
                </a:solidFill>
                <a:latin typeface="Century Gothic" panose="020B0502020202020204" pitchFamily="34" charset="0"/>
                <a:ea typeface="Calibri" panose="020F0502020204030204" pitchFamily="34" charset="0"/>
                <a:cs typeface="Times New Roman" panose="02020603050405020304" pitchFamily="18" charset="0"/>
                <a:hlinkClick r:id="rId4"/>
              </a:rPr>
              <a:t>27%. </a:t>
            </a:r>
            <a:endParaRPr lang="en-GB" kern="100" dirty="0">
              <a:solidFill>
                <a:srgbClr val="0D0D0D"/>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endParaRPr lang="en-GB" sz="18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4428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fld id="{9295DF58-4118-4551-8C61-1A7ED177FA2D}" type="slidenum">
              <a:rPr lang="en-GB" noProof="0" smtClean="0"/>
              <a:pPr/>
              <a:t>6</a:t>
            </a:fld>
            <a:endParaRPr lang="en-GB" noProof="0" dirty="0"/>
          </a:p>
        </p:txBody>
      </p:sp>
      <p:sp>
        <p:nvSpPr>
          <p:cNvPr id="7" name="Title 6"/>
          <p:cNvSpPr>
            <a:spLocks noGrp="1"/>
          </p:cNvSpPr>
          <p:nvPr>
            <p:ph type="title"/>
          </p:nvPr>
        </p:nvSpPr>
        <p:spPr/>
        <p:txBody>
          <a:bodyPr/>
          <a:lstStyle/>
          <a:p>
            <a:r>
              <a:rPr lang="en-GB" b="1" dirty="0">
                <a:effectLst/>
                <a:latin typeface="Arial" panose="020B0604020202020204" pitchFamily="34" charset="0"/>
                <a:ea typeface="Calibri" panose="020F0502020204030204" pitchFamily="34" charset="0"/>
              </a:rPr>
              <a:t>Tongue Tie</a:t>
            </a:r>
            <a:br>
              <a:rPr lang="en-GB" b="1" dirty="0">
                <a:effectLst/>
                <a:latin typeface="Arial" panose="020B0604020202020204" pitchFamily="34" charset="0"/>
                <a:ea typeface="Calibri" panose="020F0502020204030204" pitchFamily="34" charset="0"/>
              </a:rPr>
            </a:br>
            <a:br>
              <a:rPr lang="en-GB" b="1" dirty="0">
                <a:effectLst/>
                <a:latin typeface="Arial" panose="020B0604020202020204" pitchFamily="34" charset="0"/>
                <a:ea typeface="Calibri" panose="020F0502020204030204" pitchFamily="34" charset="0"/>
              </a:rPr>
            </a:br>
            <a:br>
              <a:rPr lang="en-GB" b="1" dirty="0">
                <a:effectLst/>
                <a:latin typeface="Arial" panose="020B0604020202020204" pitchFamily="34" charset="0"/>
                <a:ea typeface="Calibri" panose="020F0502020204030204" pitchFamily="34" charset="0"/>
              </a:rPr>
            </a:br>
            <a:endParaRPr lang="en-GB" sz="4800" dirty="0">
              <a:latin typeface="Century Gothic" panose="020B0502020202020204" pitchFamily="34" charset="0"/>
            </a:endParaRPr>
          </a:p>
        </p:txBody>
      </p:sp>
      <p:sp>
        <p:nvSpPr>
          <p:cNvPr id="8" name="Text Placeholder 7"/>
          <p:cNvSpPr>
            <a:spLocks noGrp="1"/>
          </p:cNvSpPr>
          <p:nvPr>
            <p:ph type="body" sz="quarter" idx="13"/>
          </p:nvPr>
        </p:nvSpPr>
        <p:spPr>
          <a:xfrm>
            <a:off x="338310" y="1196752"/>
            <a:ext cx="8143875" cy="3024336"/>
          </a:xfrm>
        </p:spPr>
        <p:txBody>
          <a:bodyPr/>
          <a:lstStyle/>
          <a:p>
            <a:pPr marL="342900" indent="-342900">
              <a:buFont typeface="Wingdings" panose="05000000000000000000" pitchFamily="2" charset="2"/>
              <a:buChar char=""/>
            </a:pPr>
            <a:r>
              <a:rPr lang="en-GB" sz="1800" kern="1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 quarter of the people (12) we heard from had received a diagnosis of tongue tie for their baby. Support for tongue tie diagnosis and division is offered up to 8 weeks old at Warwick hospital for residents of South Warwickshire.</a:t>
            </a:r>
            <a:endParaRPr lang="en-GB" dirty="0"/>
          </a:p>
          <a:p>
            <a:pPr marL="342900" indent="-342900">
              <a:buFont typeface="Wingdings" panose="05000000000000000000" pitchFamily="2" charset="2"/>
              <a:buChar char=""/>
            </a:pPr>
            <a:endParaRPr lang="en-GB" sz="1800" b="0" kern="1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lvl="0"/>
            <a:endParaRPr lang="en-GB" sz="1800" kern="100" dirty="0">
              <a:effectLst/>
              <a:ea typeface="Calibri" panose="020F0502020204030204" pitchFamily="34" charset="0"/>
              <a:cs typeface="Times New Roman" panose="02020603050405020304" pitchFamily="18" charset="0"/>
            </a:endParaRPr>
          </a:p>
          <a:p>
            <a:endParaRPr lang="en-GB" sz="2400" dirty="0">
              <a:effectLst/>
              <a:latin typeface="Arial" panose="020B060402020202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726E3138-B6F3-12A0-3F24-BBFBAD0D3056}"/>
              </a:ext>
            </a:extLst>
          </p:cNvPr>
          <p:cNvSpPr txBox="1"/>
          <p:nvPr/>
        </p:nvSpPr>
        <p:spPr>
          <a:xfrm>
            <a:off x="273615" y="2825606"/>
            <a:ext cx="5721717" cy="2862322"/>
          </a:xfrm>
          <a:prstGeom prst="rect">
            <a:avLst/>
          </a:prstGeom>
          <a:solidFill>
            <a:schemeClr val="accent5">
              <a:lumMod val="20000"/>
              <a:lumOff val="80000"/>
            </a:schemeClr>
          </a:solidFill>
        </p:spPr>
        <p:txBody>
          <a:bodyPr wrap="square">
            <a:spAutoFit/>
          </a:bodyPr>
          <a:lstStyle/>
          <a:p>
            <a:r>
              <a:rPr lang="en-GB" sz="1800" dirty="0">
                <a:solidFill>
                  <a:srgbClr val="000000"/>
                </a:solidFill>
                <a:effectLst/>
                <a:latin typeface="Century Gothic" panose="020B0502020202020204" pitchFamily="34" charset="0"/>
                <a:ea typeface="SimSun" panose="02010600030101010101" pitchFamily="2" charset="-122"/>
                <a:cs typeface="Times New Roman" panose="02020603050405020304" pitchFamily="18" charset="0"/>
              </a:rPr>
              <a:t>It is estimated that around 1 in 10 babies will have a tongue tie</a:t>
            </a:r>
            <a:r>
              <a:rPr lang="en-GB" dirty="0">
                <a:solidFill>
                  <a:srgbClr val="000000"/>
                </a:solidFill>
                <a:latin typeface="Century Gothic" panose="020B0502020202020204" pitchFamily="34" charset="0"/>
                <a:ea typeface="SimSun" panose="02010600030101010101" pitchFamily="2" charset="-122"/>
                <a:cs typeface="Times New Roman" panose="02020603050405020304" pitchFamily="18" charset="0"/>
              </a:rPr>
              <a:t>, </a:t>
            </a:r>
            <a:r>
              <a:rPr lang="en-GB" sz="1800" dirty="0">
                <a:solidFill>
                  <a:srgbClr val="000000"/>
                </a:solidFill>
                <a:effectLst/>
                <a:latin typeface="Century Gothic" panose="020B0502020202020204" pitchFamily="34" charset="0"/>
                <a:ea typeface="SimSun" panose="02010600030101010101" pitchFamily="2" charset="-122"/>
                <a:cs typeface="Times New Roman" panose="02020603050405020304" pitchFamily="18" charset="0"/>
              </a:rPr>
              <a:t>when the frenulum attaching the tongue to the bottom of the mouth is too short. This can restrict movement of the baby’s tongue, hindering their ability to transfer milk during breastfeeding and can result in poor weight gain</a:t>
            </a:r>
            <a:r>
              <a:rPr lang="en-GB" dirty="0">
                <a:solidFill>
                  <a:srgbClr val="000000"/>
                </a:solidFill>
                <a:latin typeface="Century Gothic" panose="020B0502020202020204" pitchFamily="34" charset="0"/>
                <a:ea typeface="SimSun" panose="02010600030101010101" pitchFamily="2" charset="-122"/>
                <a:cs typeface="Times New Roman" panose="02020603050405020304" pitchFamily="18" charset="0"/>
              </a:rPr>
              <a:t>. It </a:t>
            </a:r>
            <a:r>
              <a:rPr lang="en-GB" sz="1800" dirty="0">
                <a:solidFill>
                  <a:srgbClr val="000000"/>
                </a:solidFill>
                <a:effectLst/>
                <a:latin typeface="Century Gothic" panose="020B0502020202020204" pitchFamily="34" charset="0"/>
                <a:ea typeface="SimSun" panose="02010600030101010101" pitchFamily="2" charset="-122"/>
                <a:cs typeface="Times New Roman" panose="02020603050405020304" pitchFamily="18" charset="0"/>
              </a:rPr>
              <a:t>can cause pain or nipple damage </a:t>
            </a:r>
            <a:r>
              <a:rPr lang="en-GB" dirty="0">
                <a:solidFill>
                  <a:srgbClr val="000000"/>
                </a:solidFill>
                <a:latin typeface="Century Gothic" panose="020B0502020202020204" pitchFamily="34" charset="0"/>
                <a:ea typeface="SimSun" panose="02010600030101010101" pitchFamily="2" charset="-122"/>
                <a:cs typeface="Times New Roman" panose="02020603050405020304" pitchFamily="18" charset="0"/>
              </a:rPr>
              <a:t>to</a:t>
            </a:r>
            <a:r>
              <a:rPr lang="en-GB" sz="1800" dirty="0">
                <a:solidFill>
                  <a:srgbClr val="000000"/>
                </a:solidFill>
                <a:effectLst/>
                <a:latin typeface="Century Gothic" panose="020B0502020202020204" pitchFamily="34" charset="0"/>
                <a:ea typeface="SimSun" panose="02010600030101010101" pitchFamily="2" charset="-122"/>
                <a:cs typeface="Times New Roman" panose="02020603050405020304" pitchFamily="18" charset="0"/>
              </a:rPr>
              <a:t> the mother. Identifying whether there is a tongue tie, and whether it is impacting on breastfeeding, is an expert-level skill. </a:t>
            </a:r>
            <a:endParaRPr lang="en-GB" dirty="0">
              <a:solidFill>
                <a:srgbClr val="000000"/>
              </a:solidFill>
              <a:latin typeface="Century Gothic" panose="020B0502020202020204" pitchFamily="34" charset="0"/>
            </a:endParaRPr>
          </a:p>
        </p:txBody>
      </p:sp>
      <p:pic>
        <p:nvPicPr>
          <p:cNvPr id="10" name="Picture 9">
            <a:extLst>
              <a:ext uri="{FF2B5EF4-FFF2-40B4-BE49-F238E27FC236}">
                <a16:creationId xmlns:a16="http://schemas.microsoft.com/office/drawing/2014/main" id="{7D350A09-AB70-19DA-52C7-7A06F0133AB2}"/>
              </a:ext>
            </a:extLst>
          </p:cNvPr>
          <p:cNvPicPr>
            <a:picLocks noChangeAspect="1"/>
          </p:cNvPicPr>
          <p:nvPr/>
        </p:nvPicPr>
        <p:blipFill>
          <a:blip r:embed="rId2"/>
          <a:stretch>
            <a:fillRect/>
          </a:stretch>
        </p:blipFill>
        <p:spPr>
          <a:xfrm>
            <a:off x="6249077" y="2286190"/>
            <a:ext cx="2588556" cy="3744267"/>
          </a:xfrm>
          <a:prstGeom prst="rect">
            <a:avLst/>
          </a:prstGeom>
        </p:spPr>
      </p:pic>
    </p:spTree>
    <p:extLst>
      <p:ext uri="{BB962C8B-B14F-4D97-AF65-F5344CB8AC3E}">
        <p14:creationId xmlns:p14="http://schemas.microsoft.com/office/powerpoint/2010/main" val="1764310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fld id="{9295DF58-4118-4551-8C61-1A7ED177FA2D}" type="slidenum">
              <a:rPr lang="en-GB" noProof="0" smtClean="0"/>
              <a:pPr/>
              <a:t>7</a:t>
            </a:fld>
            <a:endParaRPr lang="en-GB" noProof="0" dirty="0"/>
          </a:p>
        </p:txBody>
      </p:sp>
      <p:sp>
        <p:nvSpPr>
          <p:cNvPr id="7" name="Title 6"/>
          <p:cNvSpPr>
            <a:spLocks noGrp="1"/>
          </p:cNvSpPr>
          <p:nvPr>
            <p:ph type="title"/>
          </p:nvPr>
        </p:nvSpPr>
        <p:spPr/>
        <p:txBody>
          <a:bodyPr/>
          <a:lstStyle/>
          <a:p>
            <a:r>
              <a:rPr lang="en-GB" b="1" dirty="0">
                <a:effectLst/>
                <a:latin typeface="Arial" panose="020B0604020202020204" pitchFamily="34" charset="0"/>
                <a:ea typeface="Calibri" panose="020F0502020204030204" pitchFamily="34" charset="0"/>
              </a:rPr>
              <a:t>Overall Feedback</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4800" dirty="0">
              <a:latin typeface="Century Gothic" panose="020B0502020202020204" pitchFamily="34" charset="0"/>
            </a:endParaRPr>
          </a:p>
        </p:txBody>
      </p:sp>
      <p:sp>
        <p:nvSpPr>
          <p:cNvPr id="8" name="Text Placeholder 7"/>
          <p:cNvSpPr>
            <a:spLocks noGrp="1"/>
          </p:cNvSpPr>
          <p:nvPr>
            <p:ph type="body" sz="quarter" idx="13"/>
          </p:nvPr>
        </p:nvSpPr>
        <p:spPr>
          <a:xfrm>
            <a:off x="368264" y="1356752"/>
            <a:ext cx="8143875" cy="3440400"/>
          </a:xfrm>
        </p:spPr>
        <p:txBody>
          <a:bodyPr/>
          <a:lstStyle/>
          <a:p>
            <a:pPr marL="342900" indent="-342900">
              <a:buFont typeface="Wingdings" panose="05000000000000000000" pitchFamily="2" charset="2"/>
              <a:buChar char=""/>
            </a:pPr>
            <a:r>
              <a:rPr lang="en-GB" sz="1800" kern="100" dirty="0">
                <a:solidFill>
                  <a:srgbClr val="0D0D0D"/>
                </a:solidFill>
                <a:effectLst/>
                <a:ea typeface="Calibri" panose="020F0502020204030204" pitchFamily="34" charset="0"/>
                <a:cs typeface="Times New Roman" panose="02020603050405020304" pitchFamily="18" charset="0"/>
              </a:rPr>
              <a:t>Most feedback we heard about feeding support was positive, but many experiences were mixed due to people accessing different services. </a:t>
            </a:r>
            <a:endParaRPr lang="en-GB" sz="1800" kern="100" dirty="0">
              <a:effectLst/>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endParaRPr lang="en-GB" sz="2400" kern="1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 name="Chart 1">
            <a:extLst>
              <a:ext uri="{FF2B5EF4-FFF2-40B4-BE49-F238E27FC236}">
                <a16:creationId xmlns:a16="http://schemas.microsoft.com/office/drawing/2014/main" id="{CBCF58D4-21CF-707D-100D-AEFC91CCF2F3}"/>
              </a:ext>
            </a:extLst>
          </p:cNvPr>
          <p:cNvGraphicFramePr/>
          <p:nvPr>
            <p:extLst>
              <p:ext uri="{D42A27DB-BD31-4B8C-83A1-F6EECF244321}">
                <p14:modId xmlns:p14="http://schemas.microsoft.com/office/powerpoint/2010/main" val="1307018589"/>
              </p:ext>
            </p:extLst>
          </p:nvPr>
        </p:nvGraphicFramePr>
        <p:xfrm>
          <a:off x="0" y="2276872"/>
          <a:ext cx="5148064"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256D67C-99E8-B2DE-D892-0697850D0B3A}"/>
              </a:ext>
            </a:extLst>
          </p:cNvPr>
          <p:cNvSpPr txBox="1"/>
          <p:nvPr/>
        </p:nvSpPr>
        <p:spPr>
          <a:xfrm>
            <a:off x="4932040" y="2613645"/>
            <a:ext cx="4104000" cy="1855316"/>
          </a:xfrm>
          <a:prstGeom prst="rect">
            <a:avLst/>
          </a:prstGeom>
          <a:noFill/>
        </p:spPr>
        <p:txBody>
          <a:bodyPr wrap="square">
            <a:spAutoFit/>
          </a:bodyPr>
          <a:lstStyle/>
          <a:p>
            <a:pPr>
              <a:lnSpc>
                <a:spcPct val="107000"/>
              </a:lnSpc>
              <a:spcAft>
                <a:spcPts val="800"/>
              </a:spcAft>
            </a:pPr>
            <a:r>
              <a:rPr lang="en-GB" sz="1800" kern="0" dirty="0">
                <a:solidFill>
                  <a:srgbClr val="004F6B"/>
                </a:solidFill>
                <a:effectLst/>
                <a:latin typeface="Century Gothic" panose="020B0502020202020204" pitchFamily="34" charset="0"/>
                <a:ea typeface="Times New Roman" panose="02020603050405020304" pitchFamily="18" charset="0"/>
                <a:cs typeface="Calibri" panose="020F0502020204030204" pitchFamily="34" charset="0"/>
              </a:rPr>
              <a:t>“My baby was in SCBU, and the experience was fantastic. The staff were keen to help us tube feed our baby and were really good. I didn’t breastfeed for long, and I don’t know of any local support.”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590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fld id="{9295DF58-4118-4551-8C61-1A7ED177FA2D}" type="slidenum">
              <a:rPr lang="en-GB" noProof="0" smtClean="0"/>
              <a:pPr/>
              <a:t>8</a:t>
            </a:fld>
            <a:endParaRPr lang="en-GB" noProof="0" dirty="0"/>
          </a:p>
        </p:txBody>
      </p:sp>
      <p:sp>
        <p:nvSpPr>
          <p:cNvPr id="7" name="Title 6"/>
          <p:cNvSpPr>
            <a:spLocks noGrp="1"/>
          </p:cNvSpPr>
          <p:nvPr>
            <p:ph type="title"/>
          </p:nvPr>
        </p:nvSpPr>
        <p:spPr/>
        <p:txBody>
          <a:bodyPr/>
          <a:lstStyle/>
          <a:p>
            <a:r>
              <a:rPr lang="en-GB" b="1" dirty="0">
                <a:effectLst/>
                <a:latin typeface="Arial" panose="020B0604020202020204" pitchFamily="34" charset="0"/>
                <a:ea typeface="Calibri" panose="020F0502020204030204" pitchFamily="34" charset="0"/>
              </a:rPr>
              <a:t>Feeding Support in Hospital</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4800" dirty="0">
              <a:latin typeface="Century Gothic" panose="020B0502020202020204" pitchFamily="34" charset="0"/>
            </a:endParaRPr>
          </a:p>
        </p:txBody>
      </p:sp>
      <p:sp>
        <p:nvSpPr>
          <p:cNvPr id="8" name="Text Placeholder 7"/>
          <p:cNvSpPr>
            <a:spLocks noGrp="1"/>
          </p:cNvSpPr>
          <p:nvPr>
            <p:ph type="body" sz="quarter" idx="13"/>
          </p:nvPr>
        </p:nvSpPr>
        <p:spPr>
          <a:xfrm>
            <a:off x="309892" y="1353978"/>
            <a:ext cx="8524216" cy="3024336"/>
          </a:xfrm>
        </p:spPr>
        <p:txBody>
          <a:bodyPr/>
          <a:lstStyle/>
          <a:p>
            <a:pPr marL="342900" indent="-342900">
              <a:buFont typeface="Wingdings" panose="05000000000000000000" pitchFamily="2" charset="2"/>
              <a:buChar char=""/>
            </a:pPr>
            <a:r>
              <a:rPr lang="en-GB" sz="1800" b="1" kern="100" dirty="0">
                <a:solidFill>
                  <a:srgbClr val="0D0D0D"/>
                </a:solidFill>
                <a:effectLst/>
                <a:latin typeface="Century Gothic" panose="020B0502020202020204" pitchFamily="34" charset="0"/>
                <a:ea typeface="Calibri" panose="020F0502020204030204" pitchFamily="34" charset="0"/>
                <a:cs typeface="Times New Roman" panose="02020603050405020304" pitchFamily="18" charset="0"/>
              </a:rPr>
              <a:t>38 people told us about their experience of feeding support in hospital, which includes midwives and </a:t>
            </a:r>
            <a:r>
              <a:rPr lang="en-GB" kern="100" dirty="0">
                <a:solidFill>
                  <a:srgbClr val="0D0D0D"/>
                </a:solidFill>
                <a:ea typeface="Calibri" panose="020F0502020204030204" pitchFamily="34" charset="0"/>
                <a:cs typeface="Times New Roman" panose="02020603050405020304" pitchFamily="18" charset="0"/>
              </a:rPr>
              <a:t>Warwick hospital </a:t>
            </a:r>
            <a:r>
              <a:rPr lang="en-GB" sz="1800" b="1" kern="100" dirty="0">
                <a:solidFill>
                  <a:srgbClr val="0D0D0D"/>
                </a:solidFill>
                <a:effectLst/>
                <a:latin typeface="Century Gothic" panose="020B0502020202020204" pitchFamily="34" charset="0"/>
                <a:ea typeface="Calibri" panose="020F0502020204030204" pitchFamily="34" charset="0"/>
                <a:cs typeface="Times New Roman" panose="02020603050405020304" pitchFamily="18" charset="0"/>
              </a:rPr>
              <a:t>infant feeding team. We heard almost twice as many positive comments as negative.</a:t>
            </a:r>
            <a:endParaRPr lang="en-GB" sz="2400" dirty="0">
              <a:effectLst/>
              <a:latin typeface="Arial" panose="020B0604020202020204" pitchFamily="34" charset="0"/>
              <a:ea typeface="Calibri" panose="020F0502020204030204" pitchFamily="34" charset="0"/>
            </a:endParaRPr>
          </a:p>
        </p:txBody>
      </p:sp>
      <p:graphicFrame>
        <p:nvGraphicFramePr>
          <p:cNvPr id="2" name="Chart 1">
            <a:extLst>
              <a:ext uri="{FF2B5EF4-FFF2-40B4-BE49-F238E27FC236}">
                <a16:creationId xmlns:a16="http://schemas.microsoft.com/office/drawing/2014/main" id="{73B9433C-9146-2325-D34B-31B9300DCB7D}"/>
              </a:ext>
            </a:extLst>
          </p:cNvPr>
          <p:cNvGraphicFramePr/>
          <p:nvPr>
            <p:extLst>
              <p:ext uri="{D42A27DB-BD31-4B8C-83A1-F6EECF244321}">
                <p14:modId xmlns:p14="http://schemas.microsoft.com/office/powerpoint/2010/main" val="2726154102"/>
              </p:ext>
            </p:extLst>
          </p:nvPr>
        </p:nvGraphicFramePr>
        <p:xfrm>
          <a:off x="0" y="2492896"/>
          <a:ext cx="3995936"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929A75E2-AD7F-1FBD-4718-1B3D9122A6E7}"/>
              </a:ext>
            </a:extLst>
          </p:cNvPr>
          <p:cNvSpPr txBox="1"/>
          <p:nvPr/>
        </p:nvSpPr>
        <p:spPr>
          <a:xfrm>
            <a:off x="4151303" y="2816647"/>
            <a:ext cx="4660230" cy="2949590"/>
          </a:xfrm>
          <a:prstGeom prst="rect">
            <a:avLst/>
          </a:prstGeom>
          <a:noFill/>
        </p:spPr>
        <p:txBody>
          <a:bodyPr wrap="square">
            <a:spAutoFit/>
          </a:bodyPr>
          <a:lstStyle/>
          <a:p>
            <a:pPr>
              <a:lnSpc>
                <a:spcPct val="107000"/>
              </a:lnSpc>
              <a:spcAft>
                <a:spcPts val="800"/>
              </a:spcAft>
            </a:pPr>
            <a:r>
              <a:rPr lang="en-GB" sz="1800" kern="0" dirty="0">
                <a:solidFill>
                  <a:srgbClr val="004F6B"/>
                </a:solidFill>
                <a:effectLst/>
                <a:latin typeface="Century Gothic" panose="020B0502020202020204" pitchFamily="34" charset="0"/>
                <a:ea typeface="Times New Roman" panose="02020603050405020304" pitchFamily="18" charset="0"/>
                <a:cs typeface="Calibri" panose="020F0502020204030204" pitchFamily="34" charset="0"/>
              </a:rPr>
              <a:t>“My experience of breastfeeding support was amazing. I had constant phone calls to the birth-centre, and they sent a midwife out to see me”</a:t>
            </a:r>
          </a:p>
          <a:p>
            <a:pPr>
              <a:lnSpc>
                <a:spcPct val="107000"/>
              </a:lnSpc>
              <a:spcAft>
                <a:spcPts val="800"/>
              </a:spcAft>
            </a:pPr>
            <a:endParaRPr lang="en-GB" kern="0" dirty="0">
              <a:solidFill>
                <a:srgbClr val="004F6B"/>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r>
              <a:rPr lang="en-GB" sz="1800" kern="0" dirty="0">
                <a:solidFill>
                  <a:srgbClr val="004F6B"/>
                </a:solidFill>
                <a:effectLst/>
                <a:latin typeface="Century Gothic" panose="020B0502020202020204" pitchFamily="34" charset="0"/>
                <a:ea typeface="Times New Roman" panose="02020603050405020304" pitchFamily="18" charset="0"/>
                <a:cs typeface="Calibri" panose="020F0502020204030204" pitchFamily="34" charset="0"/>
              </a:rPr>
              <a:t>“I was given a lot of advice around feeding, it was overwhelming. My baby was not latching, and I was given different advice from different people.”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2408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fld id="{9295DF58-4118-4551-8C61-1A7ED177FA2D}" type="slidenum">
              <a:rPr lang="en-GB" noProof="0" smtClean="0"/>
              <a:pPr/>
              <a:t>9</a:t>
            </a:fld>
            <a:endParaRPr lang="en-GB" noProof="0" dirty="0"/>
          </a:p>
        </p:txBody>
      </p:sp>
      <p:sp>
        <p:nvSpPr>
          <p:cNvPr id="7" name="Title 6"/>
          <p:cNvSpPr>
            <a:spLocks noGrp="1"/>
          </p:cNvSpPr>
          <p:nvPr>
            <p:ph type="title"/>
          </p:nvPr>
        </p:nvSpPr>
        <p:spPr/>
        <p:txBody>
          <a:bodyPr/>
          <a:lstStyle/>
          <a:p>
            <a:r>
              <a:rPr lang="en-GB" b="1" dirty="0">
                <a:effectLst/>
                <a:latin typeface="Arial" panose="020B0604020202020204" pitchFamily="34" charset="0"/>
                <a:ea typeface="Calibri" panose="020F0502020204030204" pitchFamily="34" charset="0"/>
              </a:rPr>
              <a:t>Feeding Support from Health Visiting</a:t>
            </a:r>
            <a:br>
              <a:rPr lang="en-GB" b="1" dirty="0">
                <a:effectLst/>
                <a:latin typeface="Arial" panose="020B0604020202020204" pitchFamily="34" charset="0"/>
                <a:ea typeface="Calibri" panose="020F0502020204030204" pitchFamily="34" charset="0"/>
              </a:rPr>
            </a:b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4800" dirty="0">
              <a:latin typeface="Century Gothic" panose="020B0502020202020204" pitchFamily="34" charset="0"/>
            </a:endParaRPr>
          </a:p>
        </p:txBody>
      </p:sp>
      <p:sp>
        <p:nvSpPr>
          <p:cNvPr id="8" name="Text Placeholder 7"/>
          <p:cNvSpPr>
            <a:spLocks noGrp="1"/>
          </p:cNvSpPr>
          <p:nvPr>
            <p:ph type="body" sz="quarter" idx="13"/>
          </p:nvPr>
        </p:nvSpPr>
        <p:spPr>
          <a:xfrm>
            <a:off x="353632" y="1268760"/>
            <a:ext cx="8143875" cy="1440160"/>
          </a:xfrm>
        </p:spPr>
        <p:txBody>
          <a:bodyPr/>
          <a:lstStyle/>
          <a:p>
            <a:pPr marL="342900" indent="-342900">
              <a:buFont typeface="Wingdings" panose="05000000000000000000" pitchFamily="2" charset="2"/>
              <a:buChar char=""/>
            </a:pPr>
            <a:r>
              <a:rPr lang="en-GB" sz="1800" kern="100" dirty="0">
                <a:solidFill>
                  <a:srgbClr val="0D0D0D"/>
                </a:solidFill>
                <a:effectLst/>
                <a:ea typeface="Calibri" panose="020F0502020204030204" pitchFamily="34" charset="0"/>
                <a:cs typeface="Times New Roman" panose="02020603050405020304" pitchFamily="18" charset="0"/>
              </a:rPr>
              <a:t>23 People told us about their experience of feeding support from health visitors including baby clinics and weaning sessions. We heard over twice as much positive feedback than negative.</a:t>
            </a:r>
            <a:endParaRPr lang="en-GB" sz="1800" kern="100" dirty="0">
              <a:effectLst/>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Arial" panose="020B0604020202020204" pitchFamily="34" charset="0"/>
              <a:ea typeface="Calibri" panose="020F0502020204030204" pitchFamily="34" charset="0"/>
            </a:endParaRPr>
          </a:p>
        </p:txBody>
      </p:sp>
      <p:graphicFrame>
        <p:nvGraphicFramePr>
          <p:cNvPr id="2" name="Chart 1">
            <a:extLst>
              <a:ext uri="{FF2B5EF4-FFF2-40B4-BE49-F238E27FC236}">
                <a16:creationId xmlns:a16="http://schemas.microsoft.com/office/drawing/2014/main" id="{ADD9BCC2-CCCE-1C17-F6C6-9FF262CBEE5C}"/>
              </a:ext>
            </a:extLst>
          </p:cNvPr>
          <p:cNvGraphicFramePr/>
          <p:nvPr>
            <p:extLst>
              <p:ext uri="{D42A27DB-BD31-4B8C-83A1-F6EECF244321}">
                <p14:modId xmlns:p14="http://schemas.microsoft.com/office/powerpoint/2010/main" val="3324256829"/>
              </p:ext>
            </p:extLst>
          </p:nvPr>
        </p:nvGraphicFramePr>
        <p:xfrm>
          <a:off x="18095" y="2462773"/>
          <a:ext cx="4049849" cy="363052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86B9EFD-117C-B047-2144-9CEB91A580B9}"/>
              </a:ext>
            </a:extLst>
          </p:cNvPr>
          <p:cNvSpPr txBox="1"/>
          <p:nvPr/>
        </p:nvSpPr>
        <p:spPr>
          <a:xfrm>
            <a:off x="4211960" y="2462773"/>
            <a:ext cx="4913945" cy="669863"/>
          </a:xfrm>
          <a:prstGeom prst="rect">
            <a:avLst/>
          </a:prstGeom>
          <a:noFill/>
        </p:spPr>
        <p:txBody>
          <a:bodyPr wrap="square">
            <a:spAutoFit/>
          </a:bodyPr>
          <a:lstStyle/>
          <a:p>
            <a:pPr>
              <a:lnSpc>
                <a:spcPct val="107000"/>
              </a:lnSpc>
              <a:spcAft>
                <a:spcPts val="800"/>
              </a:spcAft>
            </a:pPr>
            <a:r>
              <a:rPr lang="en-GB" sz="1800" kern="100" dirty="0">
                <a:solidFill>
                  <a:srgbClr val="004F6B"/>
                </a:solidFill>
                <a:effectLst/>
                <a:latin typeface="Century Gothic" panose="020B0502020202020204" pitchFamily="34" charset="0"/>
                <a:ea typeface="Calibri" panose="020F0502020204030204" pitchFamily="34" charset="0"/>
                <a:cs typeface="Times New Roman" panose="02020603050405020304" pitchFamily="18" charset="0"/>
              </a:rPr>
              <a:t>“My health visitor is really good, and they get back to me when I contact them.”</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B65B322-7ABC-5BF1-C76F-ABF758AA627D}"/>
              </a:ext>
            </a:extLst>
          </p:cNvPr>
          <p:cNvSpPr txBox="1"/>
          <p:nvPr/>
        </p:nvSpPr>
        <p:spPr>
          <a:xfrm>
            <a:off x="4211960" y="3725365"/>
            <a:ext cx="4700336" cy="1754326"/>
          </a:xfrm>
          <a:prstGeom prst="rect">
            <a:avLst/>
          </a:prstGeom>
          <a:noFill/>
        </p:spPr>
        <p:txBody>
          <a:bodyPr wrap="square">
            <a:spAutoFit/>
          </a:bodyPr>
          <a:lstStyle/>
          <a:p>
            <a:r>
              <a:rPr lang="en-GB" sz="1800" dirty="0">
                <a:solidFill>
                  <a:srgbClr val="004F6B"/>
                </a:solidFill>
                <a:effectLst/>
                <a:latin typeface="Century Gothic" panose="020B0502020202020204" pitchFamily="34" charset="0"/>
                <a:ea typeface="Calibri" panose="020F0502020204030204" pitchFamily="34" charset="0"/>
                <a:cs typeface="Times New Roman" panose="02020603050405020304" pitchFamily="18" charset="0"/>
              </a:rPr>
              <a:t>“More support would be good. Health visitors only have a short time, 5 mins, to evaluate situations and establish if there is a problem. They have a tight schedule. It would be good if a feeding specialist could come out”</a:t>
            </a:r>
            <a:endParaRPr lang="en-GB" dirty="0"/>
          </a:p>
        </p:txBody>
      </p:sp>
    </p:spTree>
    <p:extLst>
      <p:ext uri="{BB962C8B-B14F-4D97-AF65-F5344CB8AC3E}">
        <p14:creationId xmlns:p14="http://schemas.microsoft.com/office/powerpoint/2010/main" val="4096234265"/>
      </p:ext>
    </p:extLst>
  </p:cSld>
  <p:clrMapOvr>
    <a:masterClrMapping/>
  </p:clrMapOvr>
</p:sld>
</file>

<file path=ppt/theme/theme1.xml><?xml version="1.0" encoding="utf-8"?>
<a:theme xmlns:a="http://schemas.openxmlformats.org/drawingml/2006/main" name="Healthwatch Theme 2021">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Healthwatch">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9a988020-d9f2-4e79-878c-1c6f228371a1">MRKDTXDRHJU2-5-50829</_dlc_DocId>
    <_dlc_DocIdUrl xmlns="9a988020-d9f2-4e79-878c-1c6f228371a1">
      <Url>https://healthwatchwarwickshir.sharepoint.com/_layouts/15/DocIdRedir.aspx?ID=MRKDTXDRHJU2-5-50829</Url>
      <Description>MRKDTXDRHJU2-5-50829</Description>
    </_dlc_DocIdUrl>
    <lcf76f155ced4ddcb4097134ff3c332f xmlns="329e493c-90ba-4866-81ad-a867c67887bd">
      <Terms xmlns="http://schemas.microsoft.com/office/infopath/2007/PartnerControls"/>
    </lcf76f155ced4ddcb4097134ff3c332f>
    <TaxCatchAll xmlns="9a988020-d9f2-4e79-878c-1c6f228371a1"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D02745AF40AA054D854B8CE2B03D1B2C" ma:contentTypeVersion="22" ma:contentTypeDescription="Create a new document." ma:contentTypeScope="" ma:versionID="d6628a95d772ecef69fd99d36138bc99">
  <xsd:schema xmlns:xsd="http://www.w3.org/2001/XMLSchema" xmlns:xs="http://www.w3.org/2001/XMLSchema" xmlns:p="http://schemas.microsoft.com/office/2006/metadata/properties" xmlns:ns2="9a988020-d9f2-4e79-878c-1c6f228371a1" xmlns:ns3="329e493c-90ba-4866-81ad-a867c67887bd" targetNamespace="http://schemas.microsoft.com/office/2006/metadata/properties" ma:root="true" ma:fieldsID="8bc96bfe9d16a69a9db0edceca0e5858" ns2:_="" ns3:_="">
    <xsd:import namespace="9a988020-d9f2-4e79-878c-1c6f228371a1"/>
    <xsd:import namespace="329e493c-90ba-4866-81ad-a867c67887bd"/>
    <xsd:element name="properties">
      <xsd:complexType>
        <xsd:sequence>
          <xsd:element name="documentManagement">
            <xsd:complexType>
              <xsd:all>
                <xsd:element ref="ns2:SharedWithUsers" minOccurs="0"/>
                <xsd:element ref="ns2:SharingHintHash" minOccurs="0"/>
                <xsd:element ref="ns2:SharedWithDetails" minOccurs="0"/>
                <xsd:element ref="ns2:_dlc_DocId" minOccurs="0"/>
                <xsd:element ref="ns2:_dlc_DocIdUrl" minOccurs="0"/>
                <xsd:element ref="ns2:_dlc_DocIdPersistId"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988020-d9f2-4e79-878c-1c6f228371a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element name="TaxCatchAll" ma:index="30" nillable="true" ma:displayName="Taxonomy Catch All Column" ma:hidden="true" ma:list="{8472eef5-8a7f-4ff7-a809-8d242f4a18f1}" ma:internalName="TaxCatchAll" ma:showField="CatchAllData" ma:web="9a988020-d9f2-4e79-878c-1c6f228371a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29e493c-90ba-4866-81ad-a867c67887bd" elementFormDefault="qualified">
    <xsd:import namespace="http://schemas.microsoft.com/office/2006/documentManagement/types"/>
    <xsd:import namespace="http://schemas.microsoft.com/office/infopath/2007/PartnerControls"/>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element name="MediaServiceDateTaken" ma:index="19" nillable="true" ma:displayName="MediaServiceDateTaken" ma:description="" ma:hidden="true" ma:internalName="MediaServiceDateTaken" ma:readOnly="true">
      <xsd:simpleType>
        <xsd:restriction base="dms:Text"/>
      </xsd:simpleType>
    </xsd:element>
    <xsd:element name="MediaServiceAutoTags" ma:index="20" nillable="true" ma:displayName="MediaServiceAutoTags" ma:description="" ma:internalName="MediaServiceAutoTags" ma:readOnly="true">
      <xsd:simpleType>
        <xsd:restriction base="dms:Text"/>
      </xsd:simpleType>
    </xsd:element>
    <xsd:element name="MediaServiceLocation" ma:index="21" nillable="true" ma:displayName="MediaServiceLoca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b7f63eb0-73b2-405f-b80c-c306e5e385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4D693C-7EDF-40DF-B7CE-E760BFC37CDD}">
  <ds:schemaRefs>
    <ds:schemaRef ds:uri="http://schemas.microsoft.com/sharepoint/events"/>
  </ds:schemaRefs>
</ds:datastoreItem>
</file>

<file path=customXml/itemProps2.xml><?xml version="1.0" encoding="utf-8"?>
<ds:datastoreItem xmlns:ds="http://schemas.openxmlformats.org/officeDocument/2006/customXml" ds:itemID="{EC4A84D9-E590-4DB6-A58B-13643AA3E778}">
  <ds:schemaRefs>
    <ds:schemaRef ds:uri="http://schemas.microsoft.com/sharepoint/v3/contenttype/forms"/>
  </ds:schemaRefs>
</ds:datastoreItem>
</file>

<file path=customXml/itemProps3.xml><?xml version="1.0" encoding="utf-8"?>
<ds:datastoreItem xmlns:ds="http://schemas.openxmlformats.org/officeDocument/2006/customXml" ds:itemID="{02EAFE27-9A96-443C-8B92-7548B28108F4}">
  <ds:schemaRefs>
    <ds:schemaRef ds:uri="http://schemas.microsoft.com/office/2006/metadata/properties"/>
    <ds:schemaRef ds:uri="http://schemas.microsoft.com/office/infopath/2007/PartnerControls"/>
    <ds:schemaRef ds:uri="9a988020-d9f2-4e79-878c-1c6f228371a1"/>
    <ds:schemaRef ds:uri="329e493c-90ba-4866-81ad-a867c67887bd"/>
  </ds:schemaRefs>
</ds:datastoreItem>
</file>

<file path=customXml/itemProps4.xml><?xml version="1.0" encoding="utf-8"?>
<ds:datastoreItem xmlns:ds="http://schemas.openxmlformats.org/officeDocument/2006/customXml" ds:itemID="{14A143C7-F5ED-4CF8-95F6-71A145B83E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988020-d9f2-4e79-878c-1c6f228371a1"/>
    <ds:schemaRef ds:uri="329e493c-90ba-4866-81ad-a867c67887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Healthwatch PowerPoint New Template 2021</Template>
  <TotalTime>381</TotalTime>
  <Words>1922</Words>
  <Application>Microsoft Office PowerPoint</Application>
  <PresentationFormat>On-screen Show (4:3)</PresentationFormat>
  <Paragraphs>143</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SimSun</vt:lpstr>
      <vt:lpstr>Arial</vt:lpstr>
      <vt:lpstr>Calibri</vt:lpstr>
      <vt:lpstr>Century Gothic</vt:lpstr>
      <vt:lpstr>Poppins</vt:lpstr>
      <vt:lpstr>Times New Roman</vt:lpstr>
      <vt:lpstr>Wingdings</vt:lpstr>
      <vt:lpstr>Healthwatch Theme 2021</vt:lpstr>
      <vt:lpstr>Healthwatch Warwickshire</vt:lpstr>
      <vt:lpstr>Breastfeeding and Infant Feeding Strategy </vt:lpstr>
      <vt:lpstr>Breastfeeding and Infant Feeding Strategy </vt:lpstr>
      <vt:lpstr>South Warwickshire Engagement  </vt:lpstr>
      <vt:lpstr>46 People told us how they fed their baby   </vt:lpstr>
      <vt:lpstr>Tongue Tie   </vt:lpstr>
      <vt:lpstr>Overall Feedback </vt:lpstr>
      <vt:lpstr>Feeding Support in Hospital </vt:lpstr>
      <vt:lpstr>Feeding Support from Health Visiting  </vt:lpstr>
      <vt:lpstr>Feeding Support from GPs  </vt:lpstr>
      <vt:lpstr>Other Feeding Support </vt:lpstr>
      <vt:lpstr>Formula Feeding </vt:lpstr>
      <vt:lpstr>Assumptions  </vt:lpstr>
      <vt:lpstr>PowerPoint Presentation</vt:lpstr>
      <vt:lpstr>Suggestions from the Feedback  </vt:lpstr>
      <vt:lpstr>Response to the Report  </vt:lpstr>
      <vt:lpstr>PowerPoint Presentation</vt:lpstr>
    </vt:vector>
  </TitlesOfParts>
  <Company>Healthwatch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Moledina, Tima</dc:creator>
  <cp:keywords>Template</cp:keywords>
  <dc:description>v2.2 by Kessler Associates</dc:description>
  <cp:lastModifiedBy>Caroline Graham</cp:lastModifiedBy>
  <cp:revision>7</cp:revision>
  <dcterms:created xsi:type="dcterms:W3CDTF">2021-12-15T13:29:26Z</dcterms:created>
  <dcterms:modified xsi:type="dcterms:W3CDTF">2024-02-14T09:45:05Z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 (UK)</vt:lpwstr>
  </property>
  <property fmtid="{D5CDD505-2E9C-101B-9397-08002B2CF9AE}" pid="3" name="Owner">
    <vt:lpwstr>PL Kessler</vt:lpwstr>
  </property>
  <property fmtid="{D5CDD505-2E9C-101B-9397-08002B2CF9AE}" pid="4" name="Publisher">
    <vt:lpwstr>Kessler Associates</vt:lpwstr>
  </property>
  <property fmtid="{D5CDD505-2E9C-101B-9397-08002B2CF9AE}" pid="5" name="Client">
    <vt:lpwstr>Healthwatch</vt:lpwstr>
  </property>
  <property fmtid="{D5CDD505-2E9C-101B-9397-08002B2CF9AE}" pid="6" name="Project">
    <vt:lpwstr>Narrative Design</vt:lpwstr>
  </property>
  <property fmtid="{D5CDD505-2E9C-101B-9397-08002B2CF9AE}" pid="7" name="ContentTypeId">
    <vt:lpwstr>0x010100D02745AF40AA054D854B8CE2B03D1B2C</vt:lpwstr>
  </property>
  <property fmtid="{D5CDD505-2E9C-101B-9397-08002B2CF9AE}" pid="8" name="MediaServiceImageTags">
    <vt:lpwstr/>
  </property>
  <property fmtid="{D5CDD505-2E9C-101B-9397-08002B2CF9AE}" pid="9" name="_dlc_DocIdItemGuid">
    <vt:lpwstr>e45e825d-c590-4cac-afed-b3e98f5b57d8</vt:lpwstr>
  </property>
</Properties>
</file>